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handoutMasterIdLst>
    <p:handoutMasterId r:id="rId24"/>
  </p:handoutMasterIdLst>
  <p:sldIdLst>
    <p:sldId id="285" r:id="rId2"/>
    <p:sldId id="351" r:id="rId3"/>
    <p:sldId id="412" r:id="rId4"/>
    <p:sldId id="414" r:id="rId5"/>
    <p:sldId id="422" r:id="rId6"/>
    <p:sldId id="423" r:id="rId7"/>
    <p:sldId id="415" r:id="rId8"/>
    <p:sldId id="406" r:id="rId9"/>
    <p:sldId id="407" r:id="rId10"/>
    <p:sldId id="408" r:id="rId11"/>
    <p:sldId id="411" r:id="rId12"/>
    <p:sldId id="409" r:id="rId13"/>
    <p:sldId id="410" r:id="rId14"/>
    <p:sldId id="418" r:id="rId15"/>
    <p:sldId id="419" r:id="rId16"/>
    <p:sldId id="420" r:id="rId17"/>
    <p:sldId id="421" r:id="rId18"/>
    <p:sldId id="398" r:id="rId19"/>
    <p:sldId id="394" r:id="rId20"/>
    <p:sldId id="387" r:id="rId21"/>
    <p:sldId id="395" r:id="rId22"/>
  </p:sldIdLst>
  <p:sldSz cx="9144000" cy="6858000" type="screen4x3"/>
  <p:notesSz cx="6797675" cy="992663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6D5E6"/>
    <a:srgbClr val="E3EBF5"/>
    <a:srgbClr val="DCE6F2"/>
    <a:srgbClr val="CCE7D4"/>
    <a:srgbClr val="598600"/>
    <a:srgbClr val="578200"/>
    <a:srgbClr val="5C8A00"/>
    <a:srgbClr val="FFFFFF"/>
    <a:srgbClr val="D71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6272" autoAdjust="0"/>
  </p:normalViewPr>
  <p:slideViewPr>
    <p:cSldViewPr>
      <p:cViewPr varScale="1">
        <p:scale>
          <a:sx n="87" d="100"/>
          <a:sy n="87" d="100"/>
        </p:scale>
        <p:origin x="-14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2A9A6-5CE4-4432-BC82-80B5E298F88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2C3D54-7AA7-4590-BF48-542735258A14}">
      <dgm:prSet phldrT="[Текст]" custT="1"/>
      <dgm:spPr/>
      <dgm:t>
        <a:bodyPr/>
        <a:lstStyle/>
        <a:p>
          <a:r>
            <a:rPr lang="en-US" sz="1200" dirty="0" smtClean="0">
              <a:latin typeface="Cambria" pitchFamily="18" charset="0"/>
            </a:rPr>
            <a:t>1-st</a:t>
          </a:r>
          <a:r>
            <a:rPr lang="ru-RU" sz="1200" dirty="0" smtClean="0">
              <a:latin typeface="Cambria" pitchFamily="18" charset="0"/>
            </a:rPr>
            <a:t> </a:t>
          </a:r>
          <a:r>
            <a:rPr lang="en-US" sz="1200" dirty="0" smtClean="0">
              <a:latin typeface="Cambria" pitchFamily="18" charset="0"/>
            </a:rPr>
            <a:t>year</a:t>
          </a:r>
          <a:endParaRPr lang="ru-RU" sz="1200" dirty="0">
            <a:latin typeface="Cambria" pitchFamily="18" charset="0"/>
          </a:endParaRPr>
        </a:p>
      </dgm:t>
    </dgm:pt>
    <dgm:pt modelId="{2A54CC34-5BFF-4395-B004-D6D71D53803B}" type="parTrans" cxnId="{73F093BE-E9BC-4BB8-ABD7-2D5C470A4BB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E2133BFA-28BB-4C44-9136-8D08FAC316DB}" type="sibTrans" cxnId="{73F093BE-E9BC-4BB8-ABD7-2D5C470A4BB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018B74C7-9BD3-4CE1-9A12-CFF6409D6C4D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+mn-lt"/>
            </a:rPr>
            <a:t>120</a:t>
          </a:r>
          <a:r>
            <a:rPr lang="ru-RU" sz="900" b="0" dirty="0" smtClean="0">
              <a:solidFill>
                <a:srgbClr val="000000"/>
              </a:solidFill>
              <a:latin typeface="+mn-lt"/>
            </a:rPr>
            <a:t> </a:t>
          </a:r>
          <a:r>
            <a:rPr lang="en-US" sz="900" b="1" dirty="0" smtClean="0">
              <a:latin typeface="Cambria" pitchFamily="18" charset="0"/>
            </a:rPr>
            <a:t>€</a:t>
          </a:r>
          <a:r>
            <a:rPr lang="ru-RU" sz="900" b="0" dirty="0" smtClean="0">
              <a:solidFill>
                <a:srgbClr val="000000"/>
              </a:solidFill>
              <a:latin typeface="+mn-lt"/>
            </a:rPr>
            <a:t>/</a:t>
          </a:r>
          <a:r>
            <a:rPr lang="en-US" sz="900" b="0" dirty="0" smtClean="0">
              <a:solidFill>
                <a:srgbClr val="000000"/>
              </a:solidFill>
              <a:latin typeface="+mn-lt"/>
            </a:rPr>
            <a:t>m</a:t>
          </a:r>
          <a:r>
            <a:rPr lang="ru-RU" sz="900" b="0" baseline="30000" dirty="0" smtClean="0">
              <a:solidFill>
                <a:srgbClr val="000000"/>
              </a:solidFill>
              <a:latin typeface="+mn-lt"/>
            </a:rPr>
            <a:t>2</a:t>
          </a:r>
          <a:endParaRPr lang="ru-RU" sz="900" b="0" dirty="0">
            <a:latin typeface="+mn-lt"/>
          </a:endParaRPr>
        </a:p>
      </dgm:t>
    </dgm:pt>
    <dgm:pt modelId="{7BD14B1A-0965-4732-BF3F-DDB07AD87627}" type="parTrans" cxnId="{8922261A-C155-4172-9EDC-486B93F8289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817799C0-2386-4650-A060-1AD2A3EB55B4}" type="sibTrans" cxnId="{8922261A-C155-4172-9EDC-486B93F8289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BCB02A16-11D2-4615-B9C1-F53206188668}">
      <dgm:prSet phldrT="[Текст]" custT="1"/>
      <dgm:spPr/>
      <dgm:t>
        <a:bodyPr/>
        <a:lstStyle/>
        <a:p>
          <a:r>
            <a:rPr lang="ru-RU" sz="1200" dirty="0" smtClean="0">
              <a:latin typeface="Cambria" pitchFamily="18" charset="0"/>
            </a:rPr>
            <a:t>2-</a:t>
          </a:r>
          <a:r>
            <a:rPr lang="en-US" sz="1200" dirty="0" err="1" smtClean="0">
              <a:latin typeface="Cambria" pitchFamily="18" charset="0"/>
            </a:rPr>
            <a:t>nd</a:t>
          </a:r>
          <a:r>
            <a:rPr lang="ru-RU" sz="1200" dirty="0" smtClean="0">
              <a:latin typeface="Cambria" pitchFamily="18" charset="0"/>
            </a:rPr>
            <a:t> </a:t>
          </a:r>
          <a:r>
            <a:rPr lang="en-US" sz="1200" dirty="0" smtClean="0">
              <a:latin typeface="Cambria" pitchFamily="18" charset="0"/>
            </a:rPr>
            <a:t>year</a:t>
          </a:r>
          <a:endParaRPr lang="ru-RU" sz="1200" dirty="0">
            <a:latin typeface="Cambria" pitchFamily="18" charset="0"/>
          </a:endParaRPr>
        </a:p>
      </dgm:t>
    </dgm:pt>
    <dgm:pt modelId="{16705E2D-E2AC-444F-81AA-B99C0FCD8D09}" type="parTrans" cxnId="{96F27423-83F4-4EF5-8EE6-FA03F3BD8104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ADBBFB28-9CFE-46E8-986C-5201A5205913}" type="sibTrans" cxnId="{96F27423-83F4-4EF5-8EE6-FA03F3BD8104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DD4EB7EB-CDD2-4DA6-9C69-A84CF0551D84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+mn-lt"/>
            </a:rPr>
            <a:t>150 </a:t>
          </a:r>
          <a:r>
            <a:rPr lang="en-US" sz="1100" b="1" dirty="0" smtClean="0">
              <a:latin typeface="Cambria" pitchFamily="18" charset="0"/>
            </a:rPr>
            <a:t>€</a:t>
          </a:r>
          <a:r>
            <a:rPr lang="ru-RU" sz="900" b="0" dirty="0" smtClean="0">
              <a:solidFill>
                <a:srgbClr val="000000"/>
              </a:solidFill>
              <a:latin typeface="+mn-lt"/>
            </a:rPr>
            <a:t>/</a:t>
          </a:r>
          <a:r>
            <a:rPr lang="en-US" sz="900" b="0" dirty="0" smtClean="0">
              <a:solidFill>
                <a:srgbClr val="000000"/>
              </a:solidFill>
              <a:latin typeface="+mn-lt"/>
            </a:rPr>
            <a:t>m</a:t>
          </a:r>
          <a:r>
            <a:rPr lang="ru-RU" sz="900" b="0" baseline="30000" dirty="0" smtClean="0">
              <a:solidFill>
                <a:srgbClr val="000000"/>
              </a:solidFill>
              <a:latin typeface="+mn-lt"/>
            </a:rPr>
            <a:t>2</a:t>
          </a:r>
          <a:endParaRPr lang="ru-RU" sz="900" dirty="0">
            <a:latin typeface="Cambria" pitchFamily="18" charset="0"/>
          </a:endParaRPr>
        </a:p>
      </dgm:t>
    </dgm:pt>
    <dgm:pt modelId="{F6866B63-353B-43C3-8949-169BAA5AA9B9}" type="parTrans" cxnId="{59463350-14DD-4D50-8A76-70DBD3DC16C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1B080D13-6A38-4F0B-BC29-F4F6F5AE7ACB}" type="sibTrans" cxnId="{59463350-14DD-4D50-8A76-70DBD3DC16C1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8F24BDCE-34DE-4B79-944F-881CD8395DFA}">
      <dgm:prSet phldrT="[Текст]" custT="1"/>
      <dgm:spPr/>
      <dgm:t>
        <a:bodyPr/>
        <a:lstStyle/>
        <a:p>
          <a:r>
            <a:rPr lang="ru-RU" sz="1200" dirty="0" smtClean="0">
              <a:latin typeface="Cambria" pitchFamily="18" charset="0"/>
            </a:rPr>
            <a:t>3-</a:t>
          </a:r>
          <a:r>
            <a:rPr lang="en-US" sz="1200" dirty="0" err="1" smtClean="0">
              <a:latin typeface="Cambria" pitchFamily="18" charset="0"/>
            </a:rPr>
            <a:t>rd</a:t>
          </a:r>
          <a:r>
            <a:rPr lang="ru-RU" sz="1200" dirty="0" smtClean="0">
              <a:latin typeface="Cambria" pitchFamily="18" charset="0"/>
            </a:rPr>
            <a:t> </a:t>
          </a:r>
          <a:r>
            <a:rPr lang="en-US" sz="1200" dirty="0" smtClean="0">
              <a:latin typeface="Cambria" pitchFamily="18" charset="0"/>
            </a:rPr>
            <a:t>year</a:t>
          </a:r>
          <a:endParaRPr lang="ru-RU" sz="1200" dirty="0">
            <a:latin typeface="Cambria" pitchFamily="18" charset="0"/>
          </a:endParaRPr>
        </a:p>
      </dgm:t>
    </dgm:pt>
    <dgm:pt modelId="{C5A1BD05-B1BE-4E44-AE4A-93569B1B63A5}" type="parTrans" cxnId="{97D4304B-8F64-4154-8235-5D5DDBC8195E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2C8F3C78-158E-4EC0-AC2D-14BD4CAFDA8C}" type="sibTrans" cxnId="{97D4304B-8F64-4154-8235-5D5DDBC8195E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21639723-13F3-4D10-8B0E-88C78F41C4EB}">
      <dgm:prSet phldrT="[Текст]" custT="1"/>
      <dgm:spPr/>
      <dgm:t>
        <a:bodyPr/>
        <a:lstStyle/>
        <a:p>
          <a:r>
            <a:rPr lang="ru-RU" sz="1100" b="1" dirty="0" smtClean="0">
              <a:solidFill>
                <a:srgbClr val="000000"/>
              </a:solidFill>
              <a:latin typeface="+mn-lt"/>
            </a:rPr>
            <a:t>200</a:t>
          </a:r>
          <a:r>
            <a:rPr lang="ru-RU" sz="900" b="0" dirty="0" smtClean="0">
              <a:solidFill>
                <a:srgbClr val="000000"/>
              </a:solidFill>
              <a:latin typeface="+mn-lt"/>
            </a:rPr>
            <a:t> </a:t>
          </a:r>
          <a:r>
            <a:rPr lang="en-US" sz="900" b="1" dirty="0" smtClean="0">
              <a:latin typeface="Cambria" pitchFamily="18" charset="0"/>
            </a:rPr>
            <a:t>€</a:t>
          </a:r>
          <a:r>
            <a:rPr lang="ru-RU" sz="900" b="0" dirty="0" smtClean="0">
              <a:solidFill>
                <a:srgbClr val="000000"/>
              </a:solidFill>
              <a:latin typeface="+mn-lt"/>
            </a:rPr>
            <a:t>/</a:t>
          </a:r>
          <a:r>
            <a:rPr lang="en-US" sz="900" b="0" dirty="0" smtClean="0">
              <a:solidFill>
                <a:srgbClr val="000000"/>
              </a:solidFill>
              <a:latin typeface="+mn-lt"/>
            </a:rPr>
            <a:t>m</a:t>
          </a:r>
          <a:r>
            <a:rPr lang="ru-RU" sz="900" b="0" baseline="30000" dirty="0" smtClean="0">
              <a:solidFill>
                <a:srgbClr val="000000"/>
              </a:solidFill>
              <a:latin typeface="+mn-lt"/>
            </a:rPr>
            <a:t>2</a:t>
          </a:r>
          <a:endParaRPr lang="ru-RU" sz="900" dirty="0">
            <a:latin typeface="Cambria" pitchFamily="18" charset="0"/>
          </a:endParaRPr>
        </a:p>
      </dgm:t>
    </dgm:pt>
    <dgm:pt modelId="{D529AB72-D70D-4CE9-8357-7575B83D0FF9}" type="parTrans" cxnId="{66CA8A4B-D543-4E69-8E03-37A8F57B5458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10A6251A-AD42-41F8-9DE3-79C42A72D30A}" type="sibTrans" cxnId="{66CA8A4B-D543-4E69-8E03-37A8F57B5458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23F696F-5A21-47AB-92ED-A8F07171ACE0}" type="pres">
      <dgm:prSet presAssocID="{3862A9A6-5CE4-4432-BC82-80B5E298F8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0112BC-60A7-484F-BFBC-12D3BC0A349B}" type="pres">
      <dgm:prSet presAssocID="{DA2C3D54-7AA7-4590-BF48-542735258A14}" presName="linNode" presStyleCnt="0"/>
      <dgm:spPr/>
      <dgm:t>
        <a:bodyPr/>
        <a:lstStyle/>
        <a:p>
          <a:endParaRPr lang="ru-RU"/>
        </a:p>
      </dgm:t>
    </dgm:pt>
    <dgm:pt modelId="{53911459-F6F5-4FD1-8146-E2B9A34822A9}" type="pres">
      <dgm:prSet presAssocID="{DA2C3D54-7AA7-4590-BF48-542735258A1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A622E-5DA2-489C-A8A6-5532F1778B29}" type="pres">
      <dgm:prSet presAssocID="{DA2C3D54-7AA7-4590-BF48-542735258A14}" presName="descendantText" presStyleLbl="alignAccFollowNode1" presStyleIdx="0" presStyleCnt="3" custScaleX="150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2DFDB-AD5F-431B-901D-53304D497D4B}" type="pres">
      <dgm:prSet presAssocID="{E2133BFA-28BB-4C44-9136-8D08FAC316DB}" presName="sp" presStyleCnt="0"/>
      <dgm:spPr/>
      <dgm:t>
        <a:bodyPr/>
        <a:lstStyle/>
        <a:p>
          <a:endParaRPr lang="ru-RU"/>
        </a:p>
      </dgm:t>
    </dgm:pt>
    <dgm:pt modelId="{6B57AFD0-4349-4B42-B94B-5CBDD57A57BC}" type="pres">
      <dgm:prSet presAssocID="{BCB02A16-11D2-4615-B9C1-F53206188668}" presName="linNode" presStyleCnt="0"/>
      <dgm:spPr/>
      <dgm:t>
        <a:bodyPr/>
        <a:lstStyle/>
        <a:p>
          <a:endParaRPr lang="ru-RU"/>
        </a:p>
      </dgm:t>
    </dgm:pt>
    <dgm:pt modelId="{AE382467-826E-4406-AB27-77665A5FB6B3}" type="pres">
      <dgm:prSet presAssocID="{BCB02A16-11D2-4615-B9C1-F5320618866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9511A-9718-4B22-AC53-B67DB122287D}" type="pres">
      <dgm:prSet presAssocID="{BCB02A16-11D2-4615-B9C1-F53206188668}" presName="descendantText" presStyleLbl="alignAccFollowNode1" presStyleIdx="1" presStyleCnt="3" custScaleX="150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934F1-0BAA-4334-A2AC-CBF8B00419A3}" type="pres">
      <dgm:prSet presAssocID="{ADBBFB28-9CFE-46E8-986C-5201A5205913}" presName="sp" presStyleCnt="0"/>
      <dgm:spPr/>
      <dgm:t>
        <a:bodyPr/>
        <a:lstStyle/>
        <a:p>
          <a:endParaRPr lang="ru-RU"/>
        </a:p>
      </dgm:t>
    </dgm:pt>
    <dgm:pt modelId="{6F1F4DF4-3557-4971-AA1B-074269D61BB8}" type="pres">
      <dgm:prSet presAssocID="{8F24BDCE-34DE-4B79-944F-881CD8395DFA}" presName="linNode" presStyleCnt="0"/>
      <dgm:spPr/>
      <dgm:t>
        <a:bodyPr/>
        <a:lstStyle/>
        <a:p>
          <a:endParaRPr lang="ru-RU"/>
        </a:p>
      </dgm:t>
    </dgm:pt>
    <dgm:pt modelId="{2615DA5C-3B07-48A0-9F99-9BE078437669}" type="pres">
      <dgm:prSet presAssocID="{8F24BDCE-34DE-4B79-944F-881CD8395DF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B4360-062A-404A-BC78-6D2EF416D54B}" type="pres">
      <dgm:prSet presAssocID="{8F24BDCE-34DE-4B79-944F-881CD8395DFA}" presName="descendantText" presStyleLbl="alignAccFollowNode1" presStyleIdx="2" presStyleCnt="3" custScaleX="150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F27423-83F4-4EF5-8EE6-FA03F3BD8104}" srcId="{3862A9A6-5CE4-4432-BC82-80B5E298F883}" destId="{BCB02A16-11D2-4615-B9C1-F53206188668}" srcOrd="1" destOrd="0" parTransId="{16705E2D-E2AC-444F-81AA-B99C0FCD8D09}" sibTransId="{ADBBFB28-9CFE-46E8-986C-5201A5205913}"/>
    <dgm:cxn modelId="{843A020E-0487-614C-9B0E-D494E8B876B7}" type="presOf" srcId="{BCB02A16-11D2-4615-B9C1-F53206188668}" destId="{AE382467-826E-4406-AB27-77665A5FB6B3}" srcOrd="0" destOrd="0" presId="urn:microsoft.com/office/officeart/2005/8/layout/vList5"/>
    <dgm:cxn modelId="{97D4304B-8F64-4154-8235-5D5DDBC8195E}" srcId="{3862A9A6-5CE4-4432-BC82-80B5E298F883}" destId="{8F24BDCE-34DE-4B79-944F-881CD8395DFA}" srcOrd="2" destOrd="0" parTransId="{C5A1BD05-B1BE-4E44-AE4A-93569B1B63A5}" sibTransId="{2C8F3C78-158E-4EC0-AC2D-14BD4CAFDA8C}"/>
    <dgm:cxn modelId="{66CA8A4B-D543-4E69-8E03-37A8F57B5458}" srcId="{8F24BDCE-34DE-4B79-944F-881CD8395DFA}" destId="{21639723-13F3-4D10-8B0E-88C78F41C4EB}" srcOrd="0" destOrd="0" parTransId="{D529AB72-D70D-4CE9-8357-7575B83D0FF9}" sibTransId="{10A6251A-AD42-41F8-9DE3-79C42A72D30A}"/>
    <dgm:cxn modelId="{E5D4F871-6F36-BD4F-895A-831D1DA39932}" type="presOf" srcId="{3862A9A6-5CE4-4432-BC82-80B5E298F883}" destId="{323F696F-5A21-47AB-92ED-A8F07171ACE0}" srcOrd="0" destOrd="0" presId="urn:microsoft.com/office/officeart/2005/8/layout/vList5"/>
    <dgm:cxn modelId="{FB1006A1-DC03-1647-A89E-8A424BAC747F}" type="presOf" srcId="{018B74C7-9BD3-4CE1-9A12-CFF6409D6C4D}" destId="{E92A622E-5DA2-489C-A8A6-5532F1778B29}" srcOrd="0" destOrd="0" presId="urn:microsoft.com/office/officeart/2005/8/layout/vList5"/>
    <dgm:cxn modelId="{13AB8535-1394-6746-9768-91DA59114AE1}" type="presOf" srcId="{8F24BDCE-34DE-4B79-944F-881CD8395DFA}" destId="{2615DA5C-3B07-48A0-9F99-9BE078437669}" srcOrd="0" destOrd="0" presId="urn:microsoft.com/office/officeart/2005/8/layout/vList5"/>
    <dgm:cxn modelId="{59463350-14DD-4D50-8A76-70DBD3DC16C1}" srcId="{BCB02A16-11D2-4615-B9C1-F53206188668}" destId="{DD4EB7EB-CDD2-4DA6-9C69-A84CF0551D84}" srcOrd="0" destOrd="0" parTransId="{F6866B63-353B-43C3-8949-169BAA5AA9B9}" sibTransId="{1B080D13-6A38-4F0B-BC29-F4F6F5AE7ACB}"/>
    <dgm:cxn modelId="{9008166E-4A87-D24E-AC98-757536757B2C}" type="presOf" srcId="{DA2C3D54-7AA7-4590-BF48-542735258A14}" destId="{53911459-F6F5-4FD1-8146-E2B9A34822A9}" srcOrd="0" destOrd="0" presId="urn:microsoft.com/office/officeart/2005/8/layout/vList5"/>
    <dgm:cxn modelId="{8922261A-C155-4172-9EDC-486B93F82895}" srcId="{DA2C3D54-7AA7-4590-BF48-542735258A14}" destId="{018B74C7-9BD3-4CE1-9A12-CFF6409D6C4D}" srcOrd="0" destOrd="0" parTransId="{7BD14B1A-0965-4732-BF3F-DDB07AD87627}" sibTransId="{817799C0-2386-4650-A060-1AD2A3EB55B4}"/>
    <dgm:cxn modelId="{73F093BE-E9BC-4BB8-ABD7-2D5C470A4BBF}" srcId="{3862A9A6-5CE4-4432-BC82-80B5E298F883}" destId="{DA2C3D54-7AA7-4590-BF48-542735258A14}" srcOrd="0" destOrd="0" parTransId="{2A54CC34-5BFF-4395-B004-D6D71D53803B}" sibTransId="{E2133BFA-28BB-4C44-9136-8D08FAC316DB}"/>
    <dgm:cxn modelId="{726F3FF0-337A-3146-82DD-782FD6EBBE82}" type="presOf" srcId="{21639723-13F3-4D10-8B0E-88C78F41C4EB}" destId="{F3AB4360-062A-404A-BC78-6D2EF416D54B}" srcOrd="0" destOrd="0" presId="urn:microsoft.com/office/officeart/2005/8/layout/vList5"/>
    <dgm:cxn modelId="{F37A1BD9-AC93-7644-B9A0-9FFD78B64433}" type="presOf" srcId="{DD4EB7EB-CDD2-4DA6-9C69-A84CF0551D84}" destId="{A6A9511A-9718-4B22-AC53-B67DB122287D}" srcOrd="0" destOrd="0" presId="urn:microsoft.com/office/officeart/2005/8/layout/vList5"/>
    <dgm:cxn modelId="{C139217C-4C55-C042-9BD3-F0E44B2019EB}" type="presParOf" srcId="{323F696F-5A21-47AB-92ED-A8F07171ACE0}" destId="{260112BC-60A7-484F-BFBC-12D3BC0A349B}" srcOrd="0" destOrd="0" presId="urn:microsoft.com/office/officeart/2005/8/layout/vList5"/>
    <dgm:cxn modelId="{3978AD3C-6949-6C4A-8F64-1A7B7642021B}" type="presParOf" srcId="{260112BC-60A7-484F-BFBC-12D3BC0A349B}" destId="{53911459-F6F5-4FD1-8146-E2B9A34822A9}" srcOrd="0" destOrd="0" presId="urn:microsoft.com/office/officeart/2005/8/layout/vList5"/>
    <dgm:cxn modelId="{7C9DEF91-EA75-8C41-9844-623BC0B5E4B4}" type="presParOf" srcId="{260112BC-60A7-484F-BFBC-12D3BC0A349B}" destId="{E92A622E-5DA2-489C-A8A6-5532F1778B29}" srcOrd="1" destOrd="0" presId="urn:microsoft.com/office/officeart/2005/8/layout/vList5"/>
    <dgm:cxn modelId="{0EEEC5A3-419C-C445-8665-7C46942AE2CA}" type="presParOf" srcId="{323F696F-5A21-47AB-92ED-A8F07171ACE0}" destId="{9B82DFDB-AD5F-431B-901D-53304D497D4B}" srcOrd="1" destOrd="0" presId="urn:microsoft.com/office/officeart/2005/8/layout/vList5"/>
    <dgm:cxn modelId="{F5D374FB-3FF2-CA40-9259-4ECD8099C04A}" type="presParOf" srcId="{323F696F-5A21-47AB-92ED-A8F07171ACE0}" destId="{6B57AFD0-4349-4B42-B94B-5CBDD57A57BC}" srcOrd="2" destOrd="0" presId="urn:microsoft.com/office/officeart/2005/8/layout/vList5"/>
    <dgm:cxn modelId="{1B3E4161-1DAA-E446-961D-3382E7B8046C}" type="presParOf" srcId="{6B57AFD0-4349-4B42-B94B-5CBDD57A57BC}" destId="{AE382467-826E-4406-AB27-77665A5FB6B3}" srcOrd="0" destOrd="0" presId="urn:microsoft.com/office/officeart/2005/8/layout/vList5"/>
    <dgm:cxn modelId="{0C1D9015-E131-D541-89E5-826B6E98BD83}" type="presParOf" srcId="{6B57AFD0-4349-4B42-B94B-5CBDD57A57BC}" destId="{A6A9511A-9718-4B22-AC53-B67DB122287D}" srcOrd="1" destOrd="0" presId="urn:microsoft.com/office/officeart/2005/8/layout/vList5"/>
    <dgm:cxn modelId="{FD0A10E5-C324-E342-B2FA-0FC134E57FCB}" type="presParOf" srcId="{323F696F-5A21-47AB-92ED-A8F07171ACE0}" destId="{156934F1-0BAA-4334-A2AC-CBF8B00419A3}" srcOrd="3" destOrd="0" presId="urn:microsoft.com/office/officeart/2005/8/layout/vList5"/>
    <dgm:cxn modelId="{8B768A8B-48C1-BD4A-B2D5-ED37F7F6E2AA}" type="presParOf" srcId="{323F696F-5A21-47AB-92ED-A8F07171ACE0}" destId="{6F1F4DF4-3557-4971-AA1B-074269D61BB8}" srcOrd="4" destOrd="0" presId="urn:microsoft.com/office/officeart/2005/8/layout/vList5"/>
    <dgm:cxn modelId="{524EA61E-8709-BF4F-99C4-1C4BDE4D29E4}" type="presParOf" srcId="{6F1F4DF4-3557-4971-AA1B-074269D61BB8}" destId="{2615DA5C-3B07-48A0-9F99-9BE078437669}" srcOrd="0" destOrd="0" presId="urn:microsoft.com/office/officeart/2005/8/layout/vList5"/>
    <dgm:cxn modelId="{424414D8-63D4-E144-8560-B65028F725BE}" type="presParOf" srcId="{6F1F4DF4-3557-4971-AA1B-074269D61BB8}" destId="{F3AB4360-062A-404A-BC78-6D2EF416D5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5B9B59-B2DD-4E26-9E7F-73E2884B490C}" type="doc">
      <dgm:prSet loTypeId="urn:microsoft.com/office/officeart/2005/8/layout/default#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3F0D2D2-11EF-4EE5-88CA-951779ED472F}">
      <dgm:prSet phldrT="[Текст]" custT="1"/>
      <dgm:spPr/>
      <dgm:t>
        <a:bodyPr/>
        <a:lstStyle/>
        <a:p>
          <a:pPr algn="ctr"/>
          <a:r>
            <a:rPr lang="en-US" sz="1300" dirty="0" smtClean="0">
              <a:latin typeface="+mn-lt"/>
            </a:rPr>
            <a:t>Radio electronics, instrumentation, energy</a:t>
          </a:r>
          <a:endParaRPr lang="ru-RU" sz="1300" dirty="0">
            <a:latin typeface="+mn-lt"/>
          </a:endParaRPr>
        </a:p>
      </dgm:t>
    </dgm:pt>
    <dgm:pt modelId="{FD97ACEE-F2E9-49D5-9D23-C09815852CE3}" type="parTrans" cxnId="{61777663-3B70-4F32-985C-9DC75B29FEA7}">
      <dgm:prSet/>
      <dgm:spPr/>
      <dgm:t>
        <a:bodyPr/>
        <a:lstStyle/>
        <a:p>
          <a:pPr algn="ctr"/>
          <a:endParaRPr lang="ru-RU" sz="1300">
            <a:latin typeface="+mn-lt"/>
          </a:endParaRPr>
        </a:p>
      </dgm:t>
    </dgm:pt>
    <dgm:pt modelId="{575C17B2-4CE2-450A-AC6F-6F9B03F3532E}" type="sibTrans" cxnId="{61777663-3B70-4F32-985C-9DC75B29FEA7}">
      <dgm:prSet/>
      <dgm:spPr/>
      <dgm:t>
        <a:bodyPr/>
        <a:lstStyle/>
        <a:p>
          <a:pPr algn="ctr"/>
          <a:endParaRPr lang="ru-RU" sz="1300">
            <a:latin typeface="+mn-lt"/>
          </a:endParaRPr>
        </a:p>
      </dgm:t>
    </dgm:pt>
    <dgm:pt modelId="{2B81D48C-62FD-46AE-9EBE-20B8596ECC5C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300" dirty="0" smtClean="0">
              <a:latin typeface="+mn-lt"/>
            </a:rPr>
            <a:t>Navigation, aerospace technology</a:t>
          </a:r>
          <a:endParaRPr lang="ru-RU" sz="1300" dirty="0">
            <a:latin typeface="+mn-lt"/>
          </a:endParaRPr>
        </a:p>
      </dgm:t>
    </dgm:pt>
    <dgm:pt modelId="{F7AC7576-1E88-43A8-8ABB-899F9149F275}" type="parTrans" cxnId="{0E9B9218-7302-4A89-AB65-83DF379C53B2}">
      <dgm:prSet/>
      <dgm:spPr/>
      <dgm:t>
        <a:bodyPr/>
        <a:lstStyle/>
        <a:p>
          <a:pPr algn="ctr"/>
          <a:endParaRPr lang="ru-RU" sz="1300">
            <a:latin typeface="+mn-lt"/>
          </a:endParaRPr>
        </a:p>
      </dgm:t>
    </dgm:pt>
    <dgm:pt modelId="{B72E6719-B08B-4768-9513-B918A5E60507}" type="sibTrans" cxnId="{0E9B9218-7302-4A89-AB65-83DF379C53B2}">
      <dgm:prSet/>
      <dgm:spPr/>
      <dgm:t>
        <a:bodyPr/>
        <a:lstStyle/>
        <a:p>
          <a:pPr algn="ctr"/>
          <a:endParaRPr lang="ru-RU" sz="1300">
            <a:latin typeface="+mn-lt"/>
          </a:endParaRPr>
        </a:p>
      </dgm:t>
    </dgm:pt>
    <dgm:pt modelId="{0FBE96FE-D643-4832-B693-857E41FA46BA}">
      <dgm:prSet phldrT="[Текст]" custT="1"/>
      <dgm:spPr/>
      <dgm:t>
        <a:bodyPr/>
        <a:lstStyle/>
        <a:p>
          <a:pPr algn="ctr"/>
          <a:r>
            <a:rPr lang="en-US" sz="1300" dirty="0" smtClean="0">
              <a:latin typeface="+mn-lt"/>
            </a:rPr>
            <a:t>Automation, control systems and resource accounting</a:t>
          </a:r>
          <a:endParaRPr lang="ru-RU" sz="1300" dirty="0">
            <a:latin typeface="+mn-lt"/>
          </a:endParaRPr>
        </a:p>
      </dgm:t>
    </dgm:pt>
    <dgm:pt modelId="{E0D68688-B13C-4312-B1C2-CF08DD516065}" type="parTrans" cxnId="{6DD51F8B-247D-41C4-B6D2-0627966DD047}">
      <dgm:prSet/>
      <dgm:spPr/>
      <dgm:t>
        <a:bodyPr/>
        <a:lstStyle/>
        <a:p>
          <a:pPr algn="ctr"/>
          <a:endParaRPr lang="ru-RU" sz="1300">
            <a:latin typeface="+mn-lt"/>
          </a:endParaRPr>
        </a:p>
      </dgm:t>
    </dgm:pt>
    <dgm:pt modelId="{6594DD90-1D6E-4585-B1F0-994100EEE735}" type="sibTrans" cxnId="{6DD51F8B-247D-41C4-B6D2-0627966DD047}">
      <dgm:prSet/>
      <dgm:spPr/>
      <dgm:t>
        <a:bodyPr/>
        <a:lstStyle/>
        <a:p>
          <a:pPr algn="ctr"/>
          <a:endParaRPr lang="ru-RU" sz="1300">
            <a:latin typeface="+mn-lt"/>
          </a:endParaRPr>
        </a:p>
      </dgm:t>
    </dgm:pt>
    <dgm:pt modelId="{891592F4-2AE7-4F7D-B632-8F613AEE5422}">
      <dgm:prSet phldrT="[Текст]" custT="1"/>
      <dgm:spPr/>
      <dgm:t>
        <a:bodyPr/>
        <a:lstStyle/>
        <a:p>
          <a:pPr algn="ctr"/>
          <a:r>
            <a:rPr lang="en-US" sz="1300" dirty="0" smtClean="0">
              <a:latin typeface="+mn-lt"/>
            </a:rPr>
            <a:t>Electronic components and equipment</a:t>
          </a:r>
          <a:endParaRPr lang="ru-RU" sz="1300" dirty="0">
            <a:latin typeface="+mn-lt"/>
          </a:endParaRPr>
        </a:p>
      </dgm:t>
    </dgm:pt>
    <dgm:pt modelId="{401E4FCC-85E6-4327-9E7A-2E53EDB99773}" type="parTrans" cxnId="{D2246A3E-42AF-4AA2-B0E7-E57098F2F4A1}">
      <dgm:prSet/>
      <dgm:spPr/>
      <dgm:t>
        <a:bodyPr/>
        <a:lstStyle/>
        <a:p>
          <a:pPr algn="ctr"/>
          <a:endParaRPr lang="ru-RU" sz="1300">
            <a:latin typeface="+mn-lt"/>
          </a:endParaRPr>
        </a:p>
      </dgm:t>
    </dgm:pt>
    <dgm:pt modelId="{B7F40FC3-B156-4CB6-B924-6160F64C68D6}" type="sibTrans" cxnId="{D2246A3E-42AF-4AA2-B0E7-E57098F2F4A1}">
      <dgm:prSet/>
      <dgm:spPr/>
      <dgm:t>
        <a:bodyPr/>
        <a:lstStyle/>
        <a:p>
          <a:pPr algn="ctr"/>
          <a:endParaRPr lang="ru-RU" sz="1300">
            <a:latin typeface="+mn-lt"/>
          </a:endParaRPr>
        </a:p>
      </dgm:t>
    </dgm:pt>
    <dgm:pt modelId="{C07BFE8D-5DC2-4A78-813E-88EECE89ED05}">
      <dgm:prSet phldrT="[Текст]" custT="1"/>
      <dgm:spPr/>
      <dgm:t>
        <a:bodyPr/>
        <a:lstStyle/>
        <a:p>
          <a:r>
            <a:rPr lang="en-US" sz="1300" dirty="0" smtClean="0">
              <a:latin typeface="+mn-lt"/>
            </a:rPr>
            <a:t>Medical equipment, training equipment</a:t>
          </a:r>
          <a:endParaRPr lang="ru-RU" sz="1300" dirty="0">
            <a:latin typeface="+mn-lt"/>
          </a:endParaRPr>
        </a:p>
      </dgm:t>
    </dgm:pt>
    <dgm:pt modelId="{4C15F380-A23C-49FB-AE6C-4DBDD104E98F}" type="parTrans" cxnId="{25363CE8-FCB6-42EA-ADCE-C1A1E12614A9}">
      <dgm:prSet/>
      <dgm:spPr/>
      <dgm:t>
        <a:bodyPr/>
        <a:lstStyle/>
        <a:p>
          <a:endParaRPr lang="ru-RU" sz="1300">
            <a:latin typeface="+mn-lt"/>
          </a:endParaRPr>
        </a:p>
      </dgm:t>
    </dgm:pt>
    <dgm:pt modelId="{5044735B-CA46-4D5E-B19D-DB46E67506C9}" type="sibTrans" cxnId="{25363CE8-FCB6-42EA-ADCE-C1A1E12614A9}">
      <dgm:prSet/>
      <dgm:spPr/>
      <dgm:t>
        <a:bodyPr/>
        <a:lstStyle/>
        <a:p>
          <a:endParaRPr lang="ru-RU" sz="1300">
            <a:latin typeface="+mn-lt"/>
          </a:endParaRPr>
        </a:p>
      </dgm:t>
    </dgm:pt>
    <dgm:pt modelId="{094AF32E-16F5-431F-BE41-2A8ABC6BDB15}">
      <dgm:prSet phldrT="[Текст]" custT="1"/>
      <dgm:spPr/>
      <dgm:t>
        <a:bodyPr/>
        <a:lstStyle/>
        <a:p>
          <a:r>
            <a:rPr lang="en-US" sz="1300" dirty="0" smtClean="0">
              <a:latin typeface="+mn-lt"/>
            </a:rPr>
            <a:t>IT, telecommunications</a:t>
          </a:r>
          <a:endParaRPr lang="ru-RU" sz="1300" dirty="0">
            <a:latin typeface="+mn-lt"/>
          </a:endParaRPr>
        </a:p>
      </dgm:t>
    </dgm:pt>
    <dgm:pt modelId="{08154340-B83B-43A0-8B85-A59F9B063434}" type="parTrans" cxnId="{5AAC32F6-EB0A-4F1E-839E-A0D9CEF76763}">
      <dgm:prSet/>
      <dgm:spPr/>
      <dgm:t>
        <a:bodyPr/>
        <a:lstStyle/>
        <a:p>
          <a:endParaRPr lang="ru-RU" sz="1300">
            <a:latin typeface="+mn-lt"/>
          </a:endParaRPr>
        </a:p>
      </dgm:t>
    </dgm:pt>
    <dgm:pt modelId="{D743114E-3CFC-4780-A4B4-24438D0D9FD0}" type="sibTrans" cxnId="{5AAC32F6-EB0A-4F1E-839E-A0D9CEF76763}">
      <dgm:prSet/>
      <dgm:spPr/>
      <dgm:t>
        <a:bodyPr/>
        <a:lstStyle/>
        <a:p>
          <a:endParaRPr lang="ru-RU" sz="1300">
            <a:latin typeface="+mn-lt"/>
          </a:endParaRPr>
        </a:p>
      </dgm:t>
    </dgm:pt>
    <dgm:pt modelId="{DF5D0F40-34FA-4312-9805-30C2BB0DF4D8}" type="pres">
      <dgm:prSet presAssocID="{225B9B59-B2DD-4E26-9E7F-73E2884B49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FF0C9C-C6AB-4688-AD0F-68F309D403DA}" type="pres">
      <dgm:prSet presAssocID="{53F0D2D2-11EF-4EE5-88CA-951779ED472F}" presName="node" presStyleLbl="node1" presStyleIdx="0" presStyleCnt="6" custScaleX="46155" custScaleY="32403" custLinFactNeighborX="2639" custLinFactNeighborY="5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FBE49-C7A7-4705-A565-F1988B776D24}" type="pres">
      <dgm:prSet presAssocID="{575C17B2-4CE2-450A-AC6F-6F9B03F3532E}" presName="sibTrans" presStyleCnt="0"/>
      <dgm:spPr/>
      <dgm:t>
        <a:bodyPr/>
        <a:lstStyle/>
        <a:p>
          <a:endParaRPr lang="ru-RU"/>
        </a:p>
      </dgm:t>
    </dgm:pt>
    <dgm:pt modelId="{9BC6253C-1D1D-42BC-9B80-310689879433}" type="pres">
      <dgm:prSet presAssocID="{2B81D48C-62FD-46AE-9EBE-20B8596ECC5C}" presName="node" presStyleLbl="node1" presStyleIdx="1" presStyleCnt="6" custScaleX="41648" custScaleY="32403" custLinFactNeighborX="-3343" custLinFactNeighborY="5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4AB339-4B2D-46B1-9CF4-315E035C9116}" type="pres">
      <dgm:prSet presAssocID="{B72E6719-B08B-4768-9513-B918A5E60507}" presName="sibTrans" presStyleCnt="0"/>
      <dgm:spPr/>
      <dgm:t>
        <a:bodyPr/>
        <a:lstStyle/>
        <a:p>
          <a:endParaRPr lang="ru-RU"/>
        </a:p>
      </dgm:t>
    </dgm:pt>
    <dgm:pt modelId="{25021B74-0808-4636-A85F-EDC3AAD05B47}" type="pres">
      <dgm:prSet presAssocID="{0FBE96FE-D643-4832-B693-857E41FA46BA}" presName="node" presStyleLbl="node1" presStyleIdx="2" presStyleCnt="6" custScaleX="46199" custScaleY="32403" custLinFactNeighborX="3368" custLinFactNeighborY="-4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EB8EC-FD55-4C33-9A59-D48C9C236CEF}" type="pres">
      <dgm:prSet presAssocID="{6594DD90-1D6E-4585-B1F0-994100EEE735}" presName="sibTrans" presStyleCnt="0"/>
      <dgm:spPr/>
      <dgm:t>
        <a:bodyPr/>
        <a:lstStyle/>
        <a:p>
          <a:endParaRPr lang="ru-RU"/>
        </a:p>
      </dgm:t>
    </dgm:pt>
    <dgm:pt modelId="{64B1AFCF-4864-430E-BFD0-9EC0D4B0C13E}" type="pres">
      <dgm:prSet presAssocID="{891592F4-2AE7-4F7D-B632-8F613AEE5422}" presName="node" presStyleLbl="node1" presStyleIdx="3" presStyleCnt="6" custScaleX="43062" custScaleY="32403" custLinFactNeighborX="-2658" custLinFactNeighborY="34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B2E4A-53E6-4347-8729-E09C0B8A8DC3}" type="pres">
      <dgm:prSet presAssocID="{B7F40FC3-B156-4CB6-B924-6160F64C68D6}" presName="sibTrans" presStyleCnt="0"/>
      <dgm:spPr/>
      <dgm:t>
        <a:bodyPr/>
        <a:lstStyle/>
        <a:p>
          <a:endParaRPr lang="ru-RU"/>
        </a:p>
      </dgm:t>
    </dgm:pt>
    <dgm:pt modelId="{811CC9E5-CE87-4F12-AD14-D5AD8F3F0D29}" type="pres">
      <dgm:prSet presAssocID="{C07BFE8D-5DC2-4A78-813E-88EECE89ED05}" presName="node" presStyleLbl="node1" presStyleIdx="4" presStyleCnt="6" custScaleX="46550" custScaleY="32403" custLinFactNeighborX="3128" custLinFactNeighborY="-14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2EB92-2BA3-449D-B87E-E765C71A04D7}" type="pres">
      <dgm:prSet presAssocID="{5044735B-CA46-4D5E-B19D-DB46E67506C9}" presName="sibTrans" presStyleCnt="0"/>
      <dgm:spPr/>
      <dgm:t>
        <a:bodyPr/>
        <a:lstStyle/>
        <a:p>
          <a:endParaRPr lang="ru-RU"/>
        </a:p>
      </dgm:t>
    </dgm:pt>
    <dgm:pt modelId="{FA0E2147-9DD9-4F26-A367-E43FED143785}" type="pres">
      <dgm:prSet presAssocID="{094AF32E-16F5-431F-BE41-2A8ABC6BDB15}" presName="node" presStyleLbl="node1" presStyleIdx="5" presStyleCnt="6" custScaleX="42231" custScaleY="32403" custLinFactNeighborX="-3249" custLinFactNeighborY="-53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E8E481-324B-D541-8794-33E4662AA5D4}" type="presOf" srcId="{C07BFE8D-5DC2-4A78-813E-88EECE89ED05}" destId="{811CC9E5-CE87-4F12-AD14-D5AD8F3F0D29}" srcOrd="0" destOrd="0" presId="urn:microsoft.com/office/officeart/2005/8/layout/default#1"/>
    <dgm:cxn modelId="{7935D49C-A227-1042-857C-AFA40BC76F22}" type="presOf" srcId="{891592F4-2AE7-4F7D-B632-8F613AEE5422}" destId="{64B1AFCF-4864-430E-BFD0-9EC0D4B0C13E}" srcOrd="0" destOrd="0" presId="urn:microsoft.com/office/officeart/2005/8/layout/default#1"/>
    <dgm:cxn modelId="{2B09AA65-F7FC-7445-8D24-0620312FCDD7}" type="presOf" srcId="{094AF32E-16F5-431F-BE41-2A8ABC6BDB15}" destId="{FA0E2147-9DD9-4F26-A367-E43FED143785}" srcOrd="0" destOrd="0" presId="urn:microsoft.com/office/officeart/2005/8/layout/default#1"/>
    <dgm:cxn modelId="{6DD51F8B-247D-41C4-B6D2-0627966DD047}" srcId="{225B9B59-B2DD-4E26-9E7F-73E2884B490C}" destId="{0FBE96FE-D643-4832-B693-857E41FA46BA}" srcOrd="2" destOrd="0" parTransId="{E0D68688-B13C-4312-B1C2-CF08DD516065}" sibTransId="{6594DD90-1D6E-4585-B1F0-994100EEE735}"/>
    <dgm:cxn modelId="{5971F7D2-B8EA-7B49-80CC-0143E55605C8}" type="presOf" srcId="{225B9B59-B2DD-4E26-9E7F-73E2884B490C}" destId="{DF5D0F40-34FA-4312-9805-30C2BB0DF4D8}" srcOrd="0" destOrd="0" presId="urn:microsoft.com/office/officeart/2005/8/layout/default#1"/>
    <dgm:cxn modelId="{58552EAE-D963-CB4D-A5AD-F77C8771A883}" type="presOf" srcId="{2B81D48C-62FD-46AE-9EBE-20B8596ECC5C}" destId="{9BC6253C-1D1D-42BC-9B80-310689879433}" srcOrd="0" destOrd="0" presId="urn:microsoft.com/office/officeart/2005/8/layout/default#1"/>
    <dgm:cxn modelId="{0E9B9218-7302-4A89-AB65-83DF379C53B2}" srcId="{225B9B59-B2DD-4E26-9E7F-73E2884B490C}" destId="{2B81D48C-62FD-46AE-9EBE-20B8596ECC5C}" srcOrd="1" destOrd="0" parTransId="{F7AC7576-1E88-43A8-8ABB-899F9149F275}" sibTransId="{B72E6719-B08B-4768-9513-B918A5E60507}"/>
    <dgm:cxn modelId="{C5B478B1-BB00-5A45-B380-1A5D2C8EE5D0}" type="presOf" srcId="{53F0D2D2-11EF-4EE5-88CA-951779ED472F}" destId="{3FFF0C9C-C6AB-4688-AD0F-68F309D403DA}" srcOrd="0" destOrd="0" presId="urn:microsoft.com/office/officeart/2005/8/layout/default#1"/>
    <dgm:cxn modelId="{5AAC32F6-EB0A-4F1E-839E-A0D9CEF76763}" srcId="{225B9B59-B2DD-4E26-9E7F-73E2884B490C}" destId="{094AF32E-16F5-431F-BE41-2A8ABC6BDB15}" srcOrd="5" destOrd="0" parTransId="{08154340-B83B-43A0-8B85-A59F9B063434}" sibTransId="{D743114E-3CFC-4780-A4B4-24438D0D9FD0}"/>
    <dgm:cxn modelId="{1C67481C-005A-8D42-834C-C50CBA7E6F19}" type="presOf" srcId="{0FBE96FE-D643-4832-B693-857E41FA46BA}" destId="{25021B74-0808-4636-A85F-EDC3AAD05B47}" srcOrd="0" destOrd="0" presId="urn:microsoft.com/office/officeart/2005/8/layout/default#1"/>
    <dgm:cxn modelId="{25363CE8-FCB6-42EA-ADCE-C1A1E12614A9}" srcId="{225B9B59-B2DD-4E26-9E7F-73E2884B490C}" destId="{C07BFE8D-5DC2-4A78-813E-88EECE89ED05}" srcOrd="4" destOrd="0" parTransId="{4C15F380-A23C-49FB-AE6C-4DBDD104E98F}" sibTransId="{5044735B-CA46-4D5E-B19D-DB46E67506C9}"/>
    <dgm:cxn modelId="{D2246A3E-42AF-4AA2-B0E7-E57098F2F4A1}" srcId="{225B9B59-B2DD-4E26-9E7F-73E2884B490C}" destId="{891592F4-2AE7-4F7D-B632-8F613AEE5422}" srcOrd="3" destOrd="0" parTransId="{401E4FCC-85E6-4327-9E7A-2E53EDB99773}" sibTransId="{B7F40FC3-B156-4CB6-B924-6160F64C68D6}"/>
    <dgm:cxn modelId="{61777663-3B70-4F32-985C-9DC75B29FEA7}" srcId="{225B9B59-B2DD-4E26-9E7F-73E2884B490C}" destId="{53F0D2D2-11EF-4EE5-88CA-951779ED472F}" srcOrd="0" destOrd="0" parTransId="{FD97ACEE-F2E9-49D5-9D23-C09815852CE3}" sibTransId="{575C17B2-4CE2-450A-AC6F-6F9B03F3532E}"/>
    <dgm:cxn modelId="{0B253B3D-9616-6041-9831-EDCAAF8F9DA8}" type="presParOf" srcId="{DF5D0F40-34FA-4312-9805-30C2BB0DF4D8}" destId="{3FFF0C9C-C6AB-4688-AD0F-68F309D403DA}" srcOrd="0" destOrd="0" presId="urn:microsoft.com/office/officeart/2005/8/layout/default#1"/>
    <dgm:cxn modelId="{34C75A23-044B-D34A-ADFC-492172EF7DF9}" type="presParOf" srcId="{DF5D0F40-34FA-4312-9805-30C2BB0DF4D8}" destId="{ADAFBE49-C7A7-4705-A565-F1988B776D24}" srcOrd="1" destOrd="0" presId="urn:microsoft.com/office/officeart/2005/8/layout/default#1"/>
    <dgm:cxn modelId="{CB990916-2494-1B47-AADC-908E51E7B730}" type="presParOf" srcId="{DF5D0F40-34FA-4312-9805-30C2BB0DF4D8}" destId="{9BC6253C-1D1D-42BC-9B80-310689879433}" srcOrd="2" destOrd="0" presId="urn:microsoft.com/office/officeart/2005/8/layout/default#1"/>
    <dgm:cxn modelId="{EE5F834F-0C2C-A84A-A4C6-70DD660F4FF1}" type="presParOf" srcId="{DF5D0F40-34FA-4312-9805-30C2BB0DF4D8}" destId="{074AB339-4B2D-46B1-9CF4-315E035C9116}" srcOrd="3" destOrd="0" presId="urn:microsoft.com/office/officeart/2005/8/layout/default#1"/>
    <dgm:cxn modelId="{E833FFC1-3201-3B45-BB48-C082D91B1946}" type="presParOf" srcId="{DF5D0F40-34FA-4312-9805-30C2BB0DF4D8}" destId="{25021B74-0808-4636-A85F-EDC3AAD05B47}" srcOrd="4" destOrd="0" presId="urn:microsoft.com/office/officeart/2005/8/layout/default#1"/>
    <dgm:cxn modelId="{6D3BC3E6-0230-8A41-A902-6A429B1E97DE}" type="presParOf" srcId="{DF5D0F40-34FA-4312-9805-30C2BB0DF4D8}" destId="{CF7EB8EC-FD55-4C33-9A59-D48C9C236CEF}" srcOrd="5" destOrd="0" presId="urn:microsoft.com/office/officeart/2005/8/layout/default#1"/>
    <dgm:cxn modelId="{8F2D8015-585F-B547-A7B7-0E5511357CBF}" type="presParOf" srcId="{DF5D0F40-34FA-4312-9805-30C2BB0DF4D8}" destId="{64B1AFCF-4864-430E-BFD0-9EC0D4B0C13E}" srcOrd="6" destOrd="0" presId="urn:microsoft.com/office/officeart/2005/8/layout/default#1"/>
    <dgm:cxn modelId="{87A134D8-E351-9541-AAE1-FF5CCA56E843}" type="presParOf" srcId="{DF5D0F40-34FA-4312-9805-30C2BB0DF4D8}" destId="{E5DB2E4A-53E6-4347-8729-E09C0B8A8DC3}" srcOrd="7" destOrd="0" presId="urn:microsoft.com/office/officeart/2005/8/layout/default#1"/>
    <dgm:cxn modelId="{760CF80C-F008-A84F-A380-245C36115FDD}" type="presParOf" srcId="{DF5D0F40-34FA-4312-9805-30C2BB0DF4D8}" destId="{811CC9E5-CE87-4F12-AD14-D5AD8F3F0D29}" srcOrd="8" destOrd="0" presId="urn:microsoft.com/office/officeart/2005/8/layout/default#1"/>
    <dgm:cxn modelId="{F3452BC3-A1C2-1443-8DB6-F33145E47132}" type="presParOf" srcId="{DF5D0F40-34FA-4312-9805-30C2BB0DF4D8}" destId="{DBC2EB92-2BA3-449D-B87E-E765C71A04D7}" srcOrd="9" destOrd="0" presId="urn:microsoft.com/office/officeart/2005/8/layout/default#1"/>
    <dgm:cxn modelId="{1FCE0FD4-DC5D-C14D-8420-5B0996406683}" type="presParOf" srcId="{DF5D0F40-34FA-4312-9805-30C2BB0DF4D8}" destId="{FA0E2147-9DD9-4F26-A367-E43FED143785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BC358-933F-4787-BEAA-3FBEB2A7ECCB}" type="doc">
      <dgm:prSet loTypeId="urn:microsoft.com/office/officeart/2005/8/layout/vList3#1" loCatId="list" qsTypeId="urn:microsoft.com/office/officeart/2005/8/quickstyle/simple4" qsCatId="simple" csTypeId="urn:microsoft.com/office/officeart/2005/8/colors/accent0_3" csCatId="mainScheme" phldr="1"/>
      <dgm:spPr/>
    </dgm:pt>
    <dgm:pt modelId="{00461CBB-1FCA-4C78-93FC-9CBE678D8443}">
      <dgm:prSet phldrT="[Текст]" custT="1"/>
      <dgm:spPr/>
      <dgm:t>
        <a:bodyPr/>
        <a:lstStyle/>
        <a:p>
          <a:r>
            <a:rPr lang="en-US" sz="1400" dirty="0" smtClean="0">
              <a:latin typeface="+mn-lt"/>
            </a:rPr>
            <a:t>Total area </a:t>
          </a:r>
        </a:p>
        <a:p>
          <a:r>
            <a:rPr lang="ru-RU" sz="1400" dirty="0" smtClean="0">
              <a:latin typeface="+mn-lt"/>
            </a:rPr>
            <a:t>12 </a:t>
          </a:r>
          <a:r>
            <a:rPr lang="en-US" sz="1400" dirty="0" smtClean="0">
              <a:latin typeface="+mn-lt"/>
            </a:rPr>
            <a:t>hectare</a:t>
          </a:r>
          <a:endParaRPr lang="ru-RU" sz="1400" dirty="0">
            <a:latin typeface="+mn-lt"/>
          </a:endParaRPr>
        </a:p>
      </dgm:t>
    </dgm:pt>
    <dgm:pt modelId="{4BA211AB-35F8-4242-B45C-6484201D25B9}" type="parTrans" cxnId="{A45710AB-FC68-4C6D-85DB-182DF1B66C87}">
      <dgm:prSet/>
      <dgm:spPr/>
      <dgm:t>
        <a:bodyPr/>
        <a:lstStyle/>
        <a:p>
          <a:endParaRPr lang="ru-RU" sz="1400"/>
        </a:p>
      </dgm:t>
    </dgm:pt>
    <dgm:pt modelId="{943C468F-3C76-4438-A7B9-DD69FA56E9E0}" type="sibTrans" cxnId="{A45710AB-FC68-4C6D-85DB-182DF1B66C87}">
      <dgm:prSet/>
      <dgm:spPr/>
      <dgm:t>
        <a:bodyPr/>
        <a:lstStyle/>
        <a:p>
          <a:endParaRPr lang="ru-RU" sz="1400"/>
        </a:p>
      </dgm:t>
    </dgm:pt>
    <dgm:pt modelId="{2DD5243C-C6AD-4535-BEB9-AA31B1D66BA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1400" dirty="0" smtClean="0">
              <a:latin typeface="+mn-lt"/>
            </a:rPr>
            <a:t>The total construction area of ​​108 thousand m</a:t>
          </a:r>
          <a:r>
            <a:rPr lang="ru-RU" sz="1400" baseline="30000" dirty="0" smtClean="0">
              <a:latin typeface="+mn-lt"/>
            </a:rPr>
            <a:t>2</a:t>
          </a:r>
          <a:endParaRPr lang="en-US" sz="1400" baseline="30000" dirty="0" smtClean="0">
            <a:latin typeface="+mn-lt"/>
          </a:endParaRPr>
        </a:p>
        <a:p>
          <a:pPr>
            <a:spcAft>
              <a:spcPts val="0"/>
            </a:spcAft>
          </a:pPr>
          <a:r>
            <a:rPr lang="en-US" sz="1200" dirty="0" smtClean="0">
              <a:latin typeface="+mn-lt"/>
            </a:rPr>
            <a:t>All communications included </a:t>
          </a:r>
          <a:endParaRPr lang="en-US" sz="1200" baseline="30000" dirty="0" smtClean="0">
            <a:latin typeface="+mn-lt"/>
          </a:endParaRPr>
        </a:p>
      </dgm:t>
    </dgm:pt>
    <dgm:pt modelId="{BEBB506A-42D5-41CB-AE72-6AB4966FFD3B}" type="parTrans" cxnId="{409E90AD-9486-40C6-9AD0-46C54CB73FD8}">
      <dgm:prSet/>
      <dgm:spPr/>
      <dgm:t>
        <a:bodyPr/>
        <a:lstStyle/>
        <a:p>
          <a:endParaRPr lang="ru-RU" sz="1400"/>
        </a:p>
      </dgm:t>
    </dgm:pt>
    <dgm:pt modelId="{244D1A1D-D539-4DDF-9EE0-03D60A6CE0E9}" type="sibTrans" cxnId="{409E90AD-9486-40C6-9AD0-46C54CB73FD8}">
      <dgm:prSet/>
      <dgm:spPr/>
      <dgm:t>
        <a:bodyPr/>
        <a:lstStyle/>
        <a:p>
          <a:endParaRPr lang="ru-RU" sz="1400"/>
        </a:p>
      </dgm:t>
    </dgm:pt>
    <dgm:pt modelId="{07CC876F-F03D-421E-B7DC-7F3FD6F097B5}">
      <dgm:prSet custT="1"/>
      <dgm:spPr/>
      <dgm:t>
        <a:bodyPr/>
        <a:lstStyle/>
        <a:p>
          <a:r>
            <a:rPr lang="en-US" sz="1400" dirty="0" smtClean="0">
              <a:latin typeface="+mn-lt"/>
            </a:rPr>
            <a:t>Total construction investment of up to</a:t>
          </a:r>
          <a:r>
            <a:rPr lang="ru-RU" sz="1400" dirty="0" smtClean="0">
              <a:latin typeface="+mn-lt"/>
            </a:rPr>
            <a:t> </a:t>
          </a:r>
          <a:r>
            <a:rPr lang="en-US" sz="1400" dirty="0" smtClean="0">
              <a:solidFill>
                <a:schemeClr val="bg1"/>
              </a:solidFill>
              <a:latin typeface="+mn-lt"/>
            </a:rPr>
            <a:t>145 million Euros</a:t>
          </a:r>
          <a:endParaRPr lang="ru-RU" sz="1400" dirty="0">
            <a:solidFill>
              <a:schemeClr val="bg1"/>
            </a:solidFill>
            <a:latin typeface="+mn-lt"/>
          </a:endParaRPr>
        </a:p>
      </dgm:t>
    </dgm:pt>
    <dgm:pt modelId="{DF39D79A-B482-49FA-9E4F-C7AE9D6CD75C}" type="parTrans" cxnId="{51DB527D-9F96-46BC-B752-F52B7D59C99F}">
      <dgm:prSet/>
      <dgm:spPr/>
      <dgm:t>
        <a:bodyPr/>
        <a:lstStyle/>
        <a:p>
          <a:endParaRPr lang="ru-RU" sz="1400"/>
        </a:p>
      </dgm:t>
    </dgm:pt>
    <dgm:pt modelId="{CDD9FFD4-271B-4EE4-B6F4-5E0FEEF43C6D}" type="sibTrans" cxnId="{51DB527D-9F96-46BC-B752-F52B7D59C99F}">
      <dgm:prSet/>
      <dgm:spPr/>
      <dgm:t>
        <a:bodyPr/>
        <a:lstStyle/>
        <a:p>
          <a:endParaRPr lang="ru-RU" sz="1400"/>
        </a:p>
      </dgm:t>
    </dgm:pt>
    <dgm:pt modelId="{68B61DB2-4F4E-4A9A-80B7-ADD323C00851}" type="pres">
      <dgm:prSet presAssocID="{0F2BC358-933F-4787-BEAA-3FBEB2A7ECCB}" presName="linearFlow" presStyleCnt="0">
        <dgm:presLayoutVars>
          <dgm:dir/>
          <dgm:resizeHandles val="exact"/>
        </dgm:presLayoutVars>
      </dgm:prSet>
      <dgm:spPr/>
    </dgm:pt>
    <dgm:pt modelId="{8C0011B9-B136-42D0-984E-01BB4496C27B}" type="pres">
      <dgm:prSet presAssocID="{00461CBB-1FCA-4C78-93FC-9CBE678D8443}" presName="composite" presStyleCnt="0"/>
      <dgm:spPr/>
    </dgm:pt>
    <dgm:pt modelId="{33BD10D9-641A-40B6-8CB6-CB804C00D07C}" type="pres">
      <dgm:prSet presAssocID="{00461CBB-1FCA-4C78-93FC-9CBE678D8443}" presName="imgShp" presStyleLbl="fgImgPlace1" presStyleIdx="0" presStyleCnt="3" custLinFactNeighborX="-58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8C114D-E480-4E28-9FA0-821D636EF608}" type="pres">
      <dgm:prSet presAssocID="{00461CBB-1FCA-4C78-93FC-9CBE678D8443}" presName="txShp" presStyleLbl="node1" presStyleIdx="0" presStyleCnt="3" custScaleX="117169" custLinFactNeighborX="16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FBC2D-0D6E-4229-98A1-B484E74536BE}" type="pres">
      <dgm:prSet presAssocID="{943C468F-3C76-4438-A7B9-DD69FA56E9E0}" presName="spacing" presStyleCnt="0"/>
      <dgm:spPr/>
    </dgm:pt>
    <dgm:pt modelId="{41ED25F0-72E6-4CD5-80C8-ACAC8C2DBEEA}" type="pres">
      <dgm:prSet presAssocID="{2DD5243C-C6AD-4535-BEB9-AA31B1D66BAA}" presName="composite" presStyleCnt="0"/>
      <dgm:spPr/>
    </dgm:pt>
    <dgm:pt modelId="{C0EA5DF8-AF04-482B-ADC2-832B400B2888}" type="pres">
      <dgm:prSet presAssocID="{2DD5243C-C6AD-4535-BEB9-AA31B1D66BAA}" presName="imgShp" presStyleLbl="fgImgPlace1" presStyleIdx="1" presStyleCnt="3" custLinFactNeighborX="-58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DA3A258-AC42-428F-BAB2-8E685D3BFF5D}" type="pres">
      <dgm:prSet presAssocID="{2DD5243C-C6AD-4535-BEB9-AA31B1D66BAA}" presName="txShp" presStyleLbl="node1" presStyleIdx="1" presStyleCnt="3" custScaleX="117169" custLinFactNeighborX="16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3877C-B0FB-4F42-9725-21ABFE9EB7AA}" type="pres">
      <dgm:prSet presAssocID="{244D1A1D-D539-4DDF-9EE0-03D60A6CE0E9}" presName="spacing" presStyleCnt="0"/>
      <dgm:spPr/>
    </dgm:pt>
    <dgm:pt modelId="{521C4CD0-7A3C-4FF0-9E82-DEB7E141F611}" type="pres">
      <dgm:prSet presAssocID="{07CC876F-F03D-421E-B7DC-7F3FD6F097B5}" presName="composite" presStyleCnt="0"/>
      <dgm:spPr/>
    </dgm:pt>
    <dgm:pt modelId="{D409B386-5CEB-488D-977E-94D9033BD3AA}" type="pres">
      <dgm:prSet presAssocID="{07CC876F-F03D-421E-B7DC-7F3FD6F097B5}" presName="imgShp" presStyleLbl="fgImgPlace1" presStyleIdx="2" presStyleCnt="3" custLinFactNeighborX="-585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B217BC7-C682-496E-8D6F-E55D4E8ED2E5}" type="pres">
      <dgm:prSet presAssocID="{07CC876F-F03D-421E-B7DC-7F3FD6F097B5}" presName="txShp" presStyleLbl="node1" presStyleIdx="2" presStyleCnt="3" custScaleX="117169" custLinFactNeighborX="16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5710AB-FC68-4C6D-85DB-182DF1B66C87}" srcId="{0F2BC358-933F-4787-BEAA-3FBEB2A7ECCB}" destId="{00461CBB-1FCA-4C78-93FC-9CBE678D8443}" srcOrd="0" destOrd="0" parTransId="{4BA211AB-35F8-4242-B45C-6484201D25B9}" sibTransId="{943C468F-3C76-4438-A7B9-DD69FA56E9E0}"/>
    <dgm:cxn modelId="{B0E4F5DF-4F85-D749-A256-87264B857795}" type="presOf" srcId="{0F2BC358-933F-4787-BEAA-3FBEB2A7ECCB}" destId="{68B61DB2-4F4E-4A9A-80B7-ADD323C00851}" srcOrd="0" destOrd="0" presId="urn:microsoft.com/office/officeart/2005/8/layout/vList3#1"/>
    <dgm:cxn modelId="{FC886BAA-219E-D441-A40D-7FBC9C3A8BD7}" type="presOf" srcId="{07CC876F-F03D-421E-B7DC-7F3FD6F097B5}" destId="{CB217BC7-C682-496E-8D6F-E55D4E8ED2E5}" srcOrd="0" destOrd="0" presId="urn:microsoft.com/office/officeart/2005/8/layout/vList3#1"/>
    <dgm:cxn modelId="{409E90AD-9486-40C6-9AD0-46C54CB73FD8}" srcId="{0F2BC358-933F-4787-BEAA-3FBEB2A7ECCB}" destId="{2DD5243C-C6AD-4535-BEB9-AA31B1D66BAA}" srcOrd="1" destOrd="0" parTransId="{BEBB506A-42D5-41CB-AE72-6AB4966FFD3B}" sibTransId="{244D1A1D-D539-4DDF-9EE0-03D60A6CE0E9}"/>
    <dgm:cxn modelId="{5818151A-E52D-1C42-8B03-4B95346822BF}" type="presOf" srcId="{00461CBB-1FCA-4C78-93FC-9CBE678D8443}" destId="{F68C114D-E480-4E28-9FA0-821D636EF608}" srcOrd="0" destOrd="0" presId="urn:microsoft.com/office/officeart/2005/8/layout/vList3#1"/>
    <dgm:cxn modelId="{51DB527D-9F96-46BC-B752-F52B7D59C99F}" srcId="{0F2BC358-933F-4787-BEAA-3FBEB2A7ECCB}" destId="{07CC876F-F03D-421E-B7DC-7F3FD6F097B5}" srcOrd="2" destOrd="0" parTransId="{DF39D79A-B482-49FA-9E4F-C7AE9D6CD75C}" sibTransId="{CDD9FFD4-271B-4EE4-B6F4-5E0FEEF43C6D}"/>
    <dgm:cxn modelId="{E8C1AF6B-8E9B-EB4D-B00B-9B449B471E07}" type="presOf" srcId="{2DD5243C-C6AD-4535-BEB9-AA31B1D66BAA}" destId="{EDA3A258-AC42-428F-BAB2-8E685D3BFF5D}" srcOrd="0" destOrd="0" presId="urn:microsoft.com/office/officeart/2005/8/layout/vList3#1"/>
    <dgm:cxn modelId="{54B56162-1A48-E04F-9FFB-20AEE42DE7CB}" type="presParOf" srcId="{68B61DB2-4F4E-4A9A-80B7-ADD323C00851}" destId="{8C0011B9-B136-42D0-984E-01BB4496C27B}" srcOrd="0" destOrd="0" presId="urn:microsoft.com/office/officeart/2005/8/layout/vList3#1"/>
    <dgm:cxn modelId="{14731F4F-E862-B646-A539-1370BBBF4CA1}" type="presParOf" srcId="{8C0011B9-B136-42D0-984E-01BB4496C27B}" destId="{33BD10D9-641A-40B6-8CB6-CB804C00D07C}" srcOrd="0" destOrd="0" presId="urn:microsoft.com/office/officeart/2005/8/layout/vList3#1"/>
    <dgm:cxn modelId="{C4CE1B09-D37E-F24B-8CFF-C18CE9D7050A}" type="presParOf" srcId="{8C0011B9-B136-42D0-984E-01BB4496C27B}" destId="{F68C114D-E480-4E28-9FA0-821D636EF608}" srcOrd="1" destOrd="0" presId="urn:microsoft.com/office/officeart/2005/8/layout/vList3#1"/>
    <dgm:cxn modelId="{FAE9BBA1-BA64-854E-9B95-CABFCFF5CFC3}" type="presParOf" srcId="{68B61DB2-4F4E-4A9A-80B7-ADD323C00851}" destId="{F66FBC2D-0D6E-4229-98A1-B484E74536BE}" srcOrd="1" destOrd="0" presId="urn:microsoft.com/office/officeart/2005/8/layout/vList3#1"/>
    <dgm:cxn modelId="{F4EE18C1-E164-0940-ACD1-0E02513AA259}" type="presParOf" srcId="{68B61DB2-4F4E-4A9A-80B7-ADD323C00851}" destId="{41ED25F0-72E6-4CD5-80C8-ACAC8C2DBEEA}" srcOrd="2" destOrd="0" presId="urn:microsoft.com/office/officeart/2005/8/layout/vList3#1"/>
    <dgm:cxn modelId="{C5229571-1A49-CA45-BC12-6799FE12A010}" type="presParOf" srcId="{41ED25F0-72E6-4CD5-80C8-ACAC8C2DBEEA}" destId="{C0EA5DF8-AF04-482B-ADC2-832B400B2888}" srcOrd="0" destOrd="0" presId="urn:microsoft.com/office/officeart/2005/8/layout/vList3#1"/>
    <dgm:cxn modelId="{81B1D7E4-E514-9C40-A241-51F87E1848C9}" type="presParOf" srcId="{41ED25F0-72E6-4CD5-80C8-ACAC8C2DBEEA}" destId="{EDA3A258-AC42-428F-BAB2-8E685D3BFF5D}" srcOrd="1" destOrd="0" presId="urn:microsoft.com/office/officeart/2005/8/layout/vList3#1"/>
    <dgm:cxn modelId="{B373BE21-C457-2C47-99F9-96A6C1558E20}" type="presParOf" srcId="{68B61DB2-4F4E-4A9A-80B7-ADD323C00851}" destId="{4EC3877C-B0FB-4F42-9725-21ABFE9EB7AA}" srcOrd="3" destOrd="0" presId="urn:microsoft.com/office/officeart/2005/8/layout/vList3#1"/>
    <dgm:cxn modelId="{B7CF07F0-BD34-0945-A1A7-D1540939A872}" type="presParOf" srcId="{68B61DB2-4F4E-4A9A-80B7-ADD323C00851}" destId="{521C4CD0-7A3C-4FF0-9E82-DEB7E141F611}" srcOrd="4" destOrd="0" presId="urn:microsoft.com/office/officeart/2005/8/layout/vList3#1"/>
    <dgm:cxn modelId="{B218F9E9-03E5-F743-9813-B6EAD78D59EF}" type="presParOf" srcId="{521C4CD0-7A3C-4FF0-9E82-DEB7E141F611}" destId="{D409B386-5CEB-488D-977E-94D9033BD3AA}" srcOrd="0" destOrd="0" presId="urn:microsoft.com/office/officeart/2005/8/layout/vList3#1"/>
    <dgm:cxn modelId="{69BB12DB-E894-FA4C-9E76-6423BEA75DAB}" type="presParOf" srcId="{521C4CD0-7A3C-4FF0-9E82-DEB7E141F611}" destId="{CB217BC7-C682-496E-8D6F-E55D4E8ED2E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2180F4-CBDD-4B91-B298-EA57E172B0BD}" type="doc">
      <dgm:prSet loTypeId="urn:microsoft.com/office/officeart/2005/8/layout/l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5AC4F8-E783-4E44-9A0C-289AD008725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kumimoji="0" lang="en-US" altLang="ru-RU" sz="2700" b="1" dirty="0" smtClean="0">
              <a:solidFill>
                <a:schemeClr val="bg1"/>
              </a:solidFill>
              <a:latin typeface="Calibri" pitchFamily="34" charset="0"/>
            </a:rPr>
            <a:t>Resident of SEZ</a:t>
          </a:r>
        </a:p>
        <a:p>
          <a:pPr>
            <a:spcAft>
              <a:spcPts val="0"/>
            </a:spcAft>
          </a:pPr>
          <a:r>
            <a:rPr lang="en-US" sz="2000" b="1" dirty="0" smtClean="0">
              <a:solidFill>
                <a:schemeClr val="bg1"/>
              </a:solidFill>
            </a:rPr>
            <a:t>(</a:t>
          </a:r>
          <a:r>
            <a:rPr lang="ru-RU" sz="2000" b="1" dirty="0" smtClean="0">
              <a:solidFill>
                <a:schemeClr val="bg1"/>
              </a:solidFill>
            </a:rPr>
            <a:t>%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en-US" sz="2000" dirty="0" smtClean="0">
              <a:solidFill>
                <a:schemeClr val="bg1"/>
              </a:solidFill>
            </a:rPr>
            <a:t>in the share capital)</a:t>
          </a:r>
          <a:endParaRPr lang="ru-RU" sz="2000" dirty="0">
            <a:solidFill>
              <a:schemeClr val="bg1"/>
            </a:solidFill>
          </a:endParaRPr>
        </a:p>
      </dgm:t>
    </dgm:pt>
    <dgm:pt modelId="{D546634E-BBAA-4689-9566-31896FED5172}" type="parTrans" cxnId="{A6CCB394-CBED-4FC9-833D-0F2493AE89BC}">
      <dgm:prSet/>
      <dgm:spPr/>
      <dgm:t>
        <a:bodyPr/>
        <a:lstStyle/>
        <a:p>
          <a:endParaRPr lang="ru-RU"/>
        </a:p>
      </dgm:t>
    </dgm:pt>
    <dgm:pt modelId="{23F3CC36-CF64-4715-8090-4CF070F64353}" type="sibTrans" cxnId="{A6CCB394-CBED-4FC9-833D-0F2493AE89BC}">
      <dgm:prSet/>
      <dgm:spPr/>
      <dgm:t>
        <a:bodyPr/>
        <a:lstStyle/>
        <a:p>
          <a:endParaRPr lang="ru-RU"/>
        </a:p>
      </dgm:t>
    </dgm:pt>
    <dgm:pt modelId="{74D78216-0175-4848-B592-DE22D37CA0A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2000" dirty="0" smtClean="0"/>
            <a:t>Creation of new </a:t>
          </a:r>
        </a:p>
        <a:p>
          <a:pPr>
            <a:spcAft>
              <a:spcPts val="0"/>
            </a:spcAft>
          </a:pPr>
          <a:r>
            <a:rPr lang="en-US" sz="2000" dirty="0" smtClean="0"/>
            <a:t>products / technology</a:t>
          </a:r>
          <a:endParaRPr lang="ru-RU" sz="2000" dirty="0"/>
        </a:p>
      </dgm:t>
    </dgm:pt>
    <dgm:pt modelId="{A30E7C4C-D199-495B-B161-0B77AF638734}" type="parTrans" cxnId="{C09E9D3C-88EE-47F7-8A62-E3394AE5FD8D}">
      <dgm:prSet/>
      <dgm:spPr/>
      <dgm:t>
        <a:bodyPr/>
        <a:lstStyle/>
        <a:p>
          <a:endParaRPr lang="ru-RU"/>
        </a:p>
      </dgm:t>
    </dgm:pt>
    <dgm:pt modelId="{549613AF-5527-4B63-A6E5-827CE22176C1}" type="sibTrans" cxnId="{C09E9D3C-88EE-47F7-8A62-E3394AE5FD8D}">
      <dgm:prSet/>
      <dgm:spPr/>
      <dgm:t>
        <a:bodyPr/>
        <a:lstStyle/>
        <a:p>
          <a:endParaRPr lang="ru-RU"/>
        </a:p>
      </dgm:t>
    </dgm:pt>
    <dgm:pt modelId="{F68031E2-2661-49FC-98C8-0EDDE08E10CB}" type="pres">
      <dgm:prSet presAssocID="{662180F4-CBDD-4B91-B298-EA57E172B0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6D8A26-82C4-4A48-A7A8-CA6FC62B1AED}" type="pres">
      <dgm:prSet presAssocID="{8C5AC4F8-E783-4E44-9A0C-289AD008725E}" presName="vertFlow" presStyleCnt="0"/>
      <dgm:spPr/>
    </dgm:pt>
    <dgm:pt modelId="{365B10C0-6BAC-4DD9-A490-ECB791691750}" type="pres">
      <dgm:prSet presAssocID="{8C5AC4F8-E783-4E44-9A0C-289AD008725E}" presName="header" presStyleLbl="node1" presStyleIdx="0" presStyleCnt="1"/>
      <dgm:spPr/>
      <dgm:t>
        <a:bodyPr/>
        <a:lstStyle/>
        <a:p>
          <a:endParaRPr lang="ru-RU"/>
        </a:p>
      </dgm:t>
    </dgm:pt>
    <dgm:pt modelId="{436E34EB-8627-41D8-B025-4564B6B59A32}" type="pres">
      <dgm:prSet presAssocID="{A30E7C4C-D199-495B-B161-0B77AF638734}" presName="parTrans" presStyleLbl="sibTrans2D1" presStyleIdx="0" presStyleCnt="1"/>
      <dgm:spPr/>
      <dgm:t>
        <a:bodyPr/>
        <a:lstStyle/>
        <a:p>
          <a:endParaRPr lang="ru-RU"/>
        </a:p>
      </dgm:t>
    </dgm:pt>
    <dgm:pt modelId="{55E5B5FB-87A5-4245-913E-3BFD9A6323D8}" type="pres">
      <dgm:prSet presAssocID="{74D78216-0175-4848-B592-DE22D37CA0A1}" presName="child" presStyleLbl="alignAccFollow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F9A1D1-020C-48B9-BF1C-C52BA4867E99}" type="presOf" srcId="{A30E7C4C-D199-495B-B161-0B77AF638734}" destId="{436E34EB-8627-41D8-B025-4564B6B59A32}" srcOrd="0" destOrd="0" presId="urn:microsoft.com/office/officeart/2005/8/layout/lProcess1"/>
    <dgm:cxn modelId="{CFE9ED4C-A4E1-46F2-8F19-4236516D8ADF}" type="presOf" srcId="{74D78216-0175-4848-B592-DE22D37CA0A1}" destId="{55E5B5FB-87A5-4245-913E-3BFD9A6323D8}" srcOrd="0" destOrd="0" presId="urn:microsoft.com/office/officeart/2005/8/layout/lProcess1"/>
    <dgm:cxn modelId="{A6CCB394-CBED-4FC9-833D-0F2493AE89BC}" srcId="{662180F4-CBDD-4B91-B298-EA57E172B0BD}" destId="{8C5AC4F8-E783-4E44-9A0C-289AD008725E}" srcOrd="0" destOrd="0" parTransId="{D546634E-BBAA-4689-9566-31896FED5172}" sibTransId="{23F3CC36-CF64-4715-8090-4CF070F64353}"/>
    <dgm:cxn modelId="{E822D26E-356A-4509-969A-2E78D54559EA}" type="presOf" srcId="{8C5AC4F8-E783-4E44-9A0C-289AD008725E}" destId="{365B10C0-6BAC-4DD9-A490-ECB791691750}" srcOrd="0" destOrd="0" presId="urn:microsoft.com/office/officeart/2005/8/layout/lProcess1"/>
    <dgm:cxn modelId="{032A1CE9-43F1-450A-B0FF-07B20539B505}" type="presOf" srcId="{662180F4-CBDD-4B91-B298-EA57E172B0BD}" destId="{F68031E2-2661-49FC-98C8-0EDDE08E10CB}" srcOrd="0" destOrd="0" presId="urn:microsoft.com/office/officeart/2005/8/layout/lProcess1"/>
    <dgm:cxn modelId="{C09E9D3C-88EE-47F7-8A62-E3394AE5FD8D}" srcId="{8C5AC4F8-E783-4E44-9A0C-289AD008725E}" destId="{74D78216-0175-4848-B592-DE22D37CA0A1}" srcOrd="0" destOrd="0" parTransId="{A30E7C4C-D199-495B-B161-0B77AF638734}" sibTransId="{549613AF-5527-4B63-A6E5-827CE22176C1}"/>
    <dgm:cxn modelId="{E749F496-A54B-4FB9-9223-A2DF9611F791}" type="presParOf" srcId="{F68031E2-2661-49FC-98C8-0EDDE08E10CB}" destId="{376D8A26-82C4-4A48-A7A8-CA6FC62B1AED}" srcOrd="0" destOrd="0" presId="urn:microsoft.com/office/officeart/2005/8/layout/lProcess1"/>
    <dgm:cxn modelId="{40A19804-323C-479A-A805-59EB0EE4F85B}" type="presParOf" srcId="{376D8A26-82C4-4A48-A7A8-CA6FC62B1AED}" destId="{365B10C0-6BAC-4DD9-A490-ECB791691750}" srcOrd="0" destOrd="0" presId="urn:microsoft.com/office/officeart/2005/8/layout/lProcess1"/>
    <dgm:cxn modelId="{D603FDA4-B5CC-4FCE-8F39-828DCB71625F}" type="presParOf" srcId="{376D8A26-82C4-4A48-A7A8-CA6FC62B1AED}" destId="{436E34EB-8627-41D8-B025-4564B6B59A32}" srcOrd="1" destOrd="0" presId="urn:microsoft.com/office/officeart/2005/8/layout/lProcess1"/>
    <dgm:cxn modelId="{CAB56A51-6D73-41AF-9976-0FED181E4DAB}" type="presParOf" srcId="{376D8A26-82C4-4A48-A7A8-CA6FC62B1AED}" destId="{55E5B5FB-87A5-4245-913E-3BFD9A6323D8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AD2D4F-FABA-4EF1-818F-BD2F8ECC8B96}" type="doc">
      <dgm:prSet loTypeId="urn:microsoft.com/office/officeart/2005/8/layout/lProcess2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CB8D9C5-19B9-468E-B1E2-E13EABA767A2}">
      <dgm:prSet phldrT="[Текст]"/>
      <dgm:spPr/>
      <dgm:t>
        <a:bodyPr/>
        <a:lstStyle/>
        <a:p>
          <a:r>
            <a:rPr lang="en-US" b="1" dirty="0" smtClean="0"/>
            <a:t>Nano - and micro-</a:t>
          </a:r>
        </a:p>
        <a:p>
          <a:r>
            <a:rPr lang="en-US" b="1" dirty="0" smtClean="0"/>
            <a:t>Electronics</a:t>
          </a:r>
        </a:p>
        <a:p>
          <a:r>
            <a:rPr lang="en-US" b="1" dirty="0" smtClean="0"/>
            <a:t>(</a:t>
          </a:r>
          <a:r>
            <a:rPr lang="en-US" b="1" dirty="0" err="1" smtClean="0"/>
            <a:t>Mikron</a:t>
          </a:r>
          <a:r>
            <a:rPr lang="en-US" b="1" dirty="0" smtClean="0"/>
            <a:t>, </a:t>
          </a:r>
          <a:r>
            <a:rPr lang="en-US" b="1" dirty="0" err="1" smtClean="0"/>
            <a:t>Milandr</a:t>
          </a:r>
          <a:r>
            <a:rPr lang="en-US" b="1" dirty="0" smtClean="0"/>
            <a:t>, </a:t>
          </a:r>
          <a:r>
            <a:rPr lang="en-US" b="1" dirty="0" err="1" smtClean="0"/>
            <a:t>Agstrem</a:t>
          </a:r>
          <a:r>
            <a:rPr lang="en-US" b="1" dirty="0" smtClean="0"/>
            <a:t>, </a:t>
          </a:r>
          <a:r>
            <a:rPr lang="en-US" b="1" dirty="0" err="1" smtClean="0"/>
            <a:t>Elvees</a:t>
          </a:r>
          <a:r>
            <a:rPr lang="en-US" b="1" dirty="0" smtClean="0"/>
            <a:t>, ZNTC)</a:t>
          </a:r>
          <a:endParaRPr lang="ru-RU" dirty="0"/>
        </a:p>
      </dgm:t>
    </dgm:pt>
    <dgm:pt modelId="{FF9518D9-4F85-4158-A394-3F764328580C}" type="parTrans" cxnId="{77A9B5F4-E1DE-4907-B117-84A9BD37C952}">
      <dgm:prSet/>
      <dgm:spPr/>
      <dgm:t>
        <a:bodyPr/>
        <a:lstStyle/>
        <a:p>
          <a:endParaRPr lang="ru-RU"/>
        </a:p>
      </dgm:t>
    </dgm:pt>
    <dgm:pt modelId="{1597DEAA-D2AF-4774-B654-2518ED3A20A8}" type="sibTrans" cxnId="{77A9B5F4-E1DE-4907-B117-84A9BD37C952}">
      <dgm:prSet/>
      <dgm:spPr/>
      <dgm:t>
        <a:bodyPr/>
        <a:lstStyle/>
        <a:p>
          <a:endParaRPr lang="ru-RU"/>
        </a:p>
      </dgm:t>
    </dgm:pt>
    <dgm:pt modelId="{76869018-4946-4B21-9F1E-24034D414EB2}">
      <dgm:prSet phldrT="[Текст]"/>
      <dgm:spPr/>
      <dgm:t>
        <a:bodyPr/>
        <a:lstStyle/>
        <a:p>
          <a:r>
            <a:rPr lang="en-US" b="1" dirty="0" smtClean="0"/>
            <a:t>Hardware and </a:t>
          </a:r>
        </a:p>
        <a:p>
          <a:r>
            <a:rPr lang="en-US" b="1" dirty="0" smtClean="0"/>
            <a:t>Equipment</a:t>
          </a:r>
        </a:p>
        <a:p>
          <a:r>
            <a:rPr lang="en-US" b="1" dirty="0" smtClean="0"/>
            <a:t>(</a:t>
          </a:r>
          <a:r>
            <a:rPr lang="en-US" b="1" dirty="0" err="1" smtClean="0"/>
            <a:t>Esto</a:t>
          </a:r>
          <a:r>
            <a:rPr lang="en-US" b="1" dirty="0" smtClean="0"/>
            <a:t>, NT MDT, </a:t>
          </a:r>
          <a:r>
            <a:rPr lang="en-US" b="1" dirty="0" err="1" smtClean="0"/>
            <a:t>Sovtest</a:t>
          </a:r>
          <a:r>
            <a:rPr lang="en-US" b="1" dirty="0" smtClean="0"/>
            <a:t> Micro) </a:t>
          </a:r>
          <a:endParaRPr lang="ru-RU" dirty="0"/>
        </a:p>
      </dgm:t>
    </dgm:pt>
    <dgm:pt modelId="{185CBB09-72DA-4EE5-AC8A-4653AA0EE90A}" type="parTrans" cxnId="{14B86181-462F-42E8-B13D-0698576BBD96}">
      <dgm:prSet/>
      <dgm:spPr/>
      <dgm:t>
        <a:bodyPr/>
        <a:lstStyle/>
        <a:p>
          <a:endParaRPr lang="ru-RU"/>
        </a:p>
      </dgm:t>
    </dgm:pt>
    <dgm:pt modelId="{608CBB08-B078-4EBD-B3BB-4D9D72B86198}" type="sibTrans" cxnId="{14B86181-462F-42E8-B13D-0698576BBD96}">
      <dgm:prSet/>
      <dgm:spPr/>
      <dgm:t>
        <a:bodyPr/>
        <a:lstStyle/>
        <a:p>
          <a:endParaRPr lang="ru-RU"/>
        </a:p>
      </dgm:t>
    </dgm:pt>
    <dgm:pt modelId="{D63456AD-73FE-4025-B045-DC448E7CC337}">
      <dgm:prSet phldrT="[Текст]"/>
      <dgm:spPr/>
      <dgm:t>
        <a:bodyPr/>
        <a:lstStyle/>
        <a:p>
          <a:r>
            <a:rPr lang="en-US" b="1" dirty="0" smtClean="0"/>
            <a:t>IT-systems, wireless and telecommunication equipment</a:t>
          </a:r>
        </a:p>
        <a:p>
          <a:r>
            <a:rPr lang="en-US" b="1" dirty="0" smtClean="0"/>
            <a:t>(</a:t>
          </a:r>
          <a:r>
            <a:rPr lang="en-US" b="1" dirty="0" err="1" smtClean="0"/>
            <a:t>Angstrem</a:t>
          </a:r>
          <a:r>
            <a:rPr lang="en-US" b="1" dirty="0" smtClean="0"/>
            <a:t> Telecom, </a:t>
          </a:r>
          <a:r>
            <a:rPr lang="en-US" b="1" dirty="0" err="1" smtClean="0"/>
            <a:t>Elins</a:t>
          </a:r>
          <a:r>
            <a:rPr lang="en-US" b="1" dirty="0" smtClean="0"/>
            <a:t>)</a:t>
          </a:r>
          <a:endParaRPr lang="ru-RU" dirty="0"/>
        </a:p>
      </dgm:t>
    </dgm:pt>
    <dgm:pt modelId="{C7DBBE4F-5766-40C5-9091-A0C50282E83F}" type="parTrans" cxnId="{BEECCDD9-CBCB-4CB2-A2BB-9CDC02735CCB}">
      <dgm:prSet/>
      <dgm:spPr/>
      <dgm:t>
        <a:bodyPr/>
        <a:lstStyle/>
        <a:p>
          <a:endParaRPr lang="ru-RU"/>
        </a:p>
      </dgm:t>
    </dgm:pt>
    <dgm:pt modelId="{F7FAE8BA-5EC3-4CA0-B7F7-9D7AF8F2908F}" type="sibTrans" cxnId="{BEECCDD9-CBCB-4CB2-A2BB-9CDC02735CCB}">
      <dgm:prSet/>
      <dgm:spPr/>
      <dgm:t>
        <a:bodyPr/>
        <a:lstStyle/>
        <a:p>
          <a:endParaRPr lang="ru-RU"/>
        </a:p>
      </dgm:t>
    </dgm:pt>
    <dgm:pt modelId="{D85E7A9F-DCCC-4CFA-8377-866746049397}">
      <dgm:prSet phldrT="[Текст]"/>
      <dgm:spPr/>
      <dgm:t>
        <a:bodyPr/>
        <a:lstStyle/>
        <a:p>
          <a:r>
            <a:rPr lang="en-US" b="1" dirty="0" smtClean="0"/>
            <a:t>Biomedicine, medical equipment</a:t>
          </a:r>
        </a:p>
        <a:p>
          <a:r>
            <a:rPr lang="en-US" b="1" dirty="0" smtClean="0"/>
            <a:t>(</a:t>
          </a:r>
          <a:r>
            <a:rPr lang="en-US" b="1" dirty="0" err="1" smtClean="0"/>
            <a:t>Altonika</a:t>
          </a:r>
          <a:r>
            <a:rPr lang="en-US" b="1" dirty="0" smtClean="0"/>
            <a:t>, </a:t>
          </a:r>
          <a:r>
            <a:rPr lang="en-US" b="1" dirty="0" err="1" smtClean="0"/>
            <a:t>Bioss</a:t>
          </a:r>
          <a:r>
            <a:rPr lang="en-US" b="1" dirty="0" smtClean="0"/>
            <a:t>, IUSS)</a:t>
          </a:r>
          <a:endParaRPr lang="ru-RU" dirty="0"/>
        </a:p>
      </dgm:t>
    </dgm:pt>
    <dgm:pt modelId="{35D169C4-A027-4F1D-8912-AB30073F40AE}" type="parTrans" cxnId="{F246FD91-9380-4D7A-9133-9959A7A293F2}">
      <dgm:prSet/>
      <dgm:spPr/>
      <dgm:t>
        <a:bodyPr/>
        <a:lstStyle/>
        <a:p>
          <a:endParaRPr lang="ru-RU"/>
        </a:p>
      </dgm:t>
    </dgm:pt>
    <dgm:pt modelId="{D6078586-BADC-4C57-8324-F90A94F5B769}" type="sibTrans" cxnId="{F246FD91-9380-4D7A-9133-9959A7A293F2}">
      <dgm:prSet/>
      <dgm:spPr/>
      <dgm:t>
        <a:bodyPr/>
        <a:lstStyle/>
        <a:p>
          <a:endParaRPr lang="ru-RU"/>
        </a:p>
      </dgm:t>
    </dgm:pt>
    <dgm:pt modelId="{F9CB5B6F-AE0D-4894-8225-F3F611DFD649}">
      <dgm:prSet/>
      <dgm:spPr/>
      <dgm:t>
        <a:bodyPr/>
        <a:lstStyle/>
        <a:p>
          <a:r>
            <a:rPr lang="en-US" dirty="0" smtClean="0"/>
            <a:t>Design</a:t>
          </a:r>
          <a:endParaRPr lang="ru-RU" dirty="0"/>
        </a:p>
      </dgm:t>
    </dgm:pt>
    <dgm:pt modelId="{E42B9D0E-4BA4-459B-BF54-4D23B40A5D3E}" type="parTrans" cxnId="{E6A51787-2557-4E4D-81EA-9CDDB45FC2E8}">
      <dgm:prSet/>
      <dgm:spPr/>
      <dgm:t>
        <a:bodyPr/>
        <a:lstStyle/>
        <a:p>
          <a:endParaRPr lang="ru-RU"/>
        </a:p>
      </dgm:t>
    </dgm:pt>
    <dgm:pt modelId="{72176165-052B-42B0-9F87-599625A33E3B}" type="sibTrans" cxnId="{E6A51787-2557-4E4D-81EA-9CDDB45FC2E8}">
      <dgm:prSet/>
      <dgm:spPr/>
      <dgm:t>
        <a:bodyPr/>
        <a:lstStyle/>
        <a:p>
          <a:endParaRPr lang="ru-RU"/>
        </a:p>
      </dgm:t>
    </dgm:pt>
    <dgm:pt modelId="{78728D3F-620F-465A-AF80-D0839C4D3B59}">
      <dgm:prSet/>
      <dgm:spPr/>
      <dgm:t>
        <a:bodyPr/>
        <a:lstStyle/>
        <a:p>
          <a:r>
            <a:rPr lang="en-US" dirty="0" smtClean="0"/>
            <a:t>R&amp;D</a:t>
          </a:r>
          <a:endParaRPr lang="ru-RU" dirty="0"/>
        </a:p>
      </dgm:t>
    </dgm:pt>
    <dgm:pt modelId="{51E3F6EE-E463-4374-9538-A4A6C3F31019}" type="parTrans" cxnId="{E365BEB5-7E73-49F1-BE74-2C5D685DED3E}">
      <dgm:prSet/>
      <dgm:spPr/>
      <dgm:t>
        <a:bodyPr/>
        <a:lstStyle/>
        <a:p>
          <a:endParaRPr lang="ru-RU"/>
        </a:p>
      </dgm:t>
    </dgm:pt>
    <dgm:pt modelId="{396AD380-DB6A-4396-AE78-7762129E0784}" type="sibTrans" cxnId="{E365BEB5-7E73-49F1-BE74-2C5D685DED3E}">
      <dgm:prSet/>
      <dgm:spPr/>
      <dgm:t>
        <a:bodyPr/>
        <a:lstStyle/>
        <a:p>
          <a:endParaRPr lang="ru-RU"/>
        </a:p>
      </dgm:t>
    </dgm:pt>
    <dgm:pt modelId="{75E68C86-C486-415D-A9FB-4515DFC7EBB3}">
      <dgm:prSet/>
      <dgm:spPr/>
      <dgm:t>
        <a:bodyPr/>
        <a:lstStyle/>
        <a:p>
          <a:r>
            <a:rPr lang="en-US" dirty="0" smtClean="0"/>
            <a:t>Photomasks</a:t>
          </a:r>
          <a:endParaRPr lang="ru-RU" dirty="0"/>
        </a:p>
      </dgm:t>
    </dgm:pt>
    <dgm:pt modelId="{19044671-A455-4600-A07A-577F3F16B3C6}" type="parTrans" cxnId="{7AC8D17D-6264-4C37-AA1E-4EDAD67EA26D}">
      <dgm:prSet/>
      <dgm:spPr/>
      <dgm:t>
        <a:bodyPr/>
        <a:lstStyle/>
        <a:p>
          <a:endParaRPr lang="ru-RU"/>
        </a:p>
      </dgm:t>
    </dgm:pt>
    <dgm:pt modelId="{65CDF427-9EA8-4BD1-80EE-8D3BEEB124A9}" type="sibTrans" cxnId="{7AC8D17D-6264-4C37-AA1E-4EDAD67EA26D}">
      <dgm:prSet/>
      <dgm:spPr/>
      <dgm:t>
        <a:bodyPr/>
        <a:lstStyle/>
        <a:p>
          <a:endParaRPr lang="ru-RU"/>
        </a:p>
      </dgm:t>
    </dgm:pt>
    <dgm:pt modelId="{FE311BE3-4CFF-4BB7-8CB0-45E605879F3E}">
      <dgm:prSet/>
      <dgm:spPr/>
      <dgm:t>
        <a:bodyPr/>
        <a:lstStyle/>
        <a:p>
          <a:r>
            <a:rPr lang="en-US" dirty="0" smtClean="0"/>
            <a:t>Industrial gas</a:t>
          </a:r>
          <a:endParaRPr lang="ru-RU" dirty="0"/>
        </a:p>
      </dgm:t>
    </dgm:pt>
    <dgm:pt modelId="{2334BDF7-C7B2-4484-AAAB-8BF9B2DE7F66}" type="parTrans" cxnId="{9E804D38-C653-4B82-9257-D75E4FB2A1DF}">
      <dgm:prSet/>
      <dgm:spPr/>
      <dgm:t>
        <a:bodyPr/>
        <a:lstStyle/>
        <a:p>
          <a:endParaRPr lang="ru-RU"/>
        </a:p>
      </dgm:t>
    </dgm:pt>
    <dgm:pt modelId="{87A183A5-7D8C-4E48-8C2A-C9DC16A4CC53}" type="sibTrans" cxnId="{9E804D38-C653-4B82-9257-D75E4FB2A1DF}">
      <dgm:prSet/>
      <dgm:spPr/>
      <dgm:t>
        <a:bodyPr/>
        <a:lstStyle/>
        <a:p>
          <a:endParaRPr lang="ru-RU"/>
        </a:p>
      </dgm:t>
    </dgm:pt>
    <dgm:pt modelId="{C9495834-2FF4-4A2C-B229-DBF423D8B0CE}">
      <dgm:prSet/>
      <dgm:spPr/>
      <dgm:t>
        <a:bodyPr/>
        <a:lstStyle/>
        <a:p>
          <a:r>
            <a:rPr lang="en-US" dirty="0" smtClean="0"/>
            <a:t>Materials</a:t>
          </a:r>
          <a:endParaRPr lang="ru-RU" dirty="0"/>
        </a:p>
      </dgm:t>
    </dgm:pt>
    <dgm:pt modelId="{1B33D062-6F08-43D9-9CAA-4D5E754A7547}" type="parTrans" cxnId="{CF866125-BD6B-4501-850E-C19F24513CDB}">
      <dgm:prSet/>
      <dgm:spPr/>
      <dgm:t>
        <a:bodyPr/>
        <a:lstStyle/>
        <a:p>
          <a:endParaRPr lang="ru-RU"/>
        </a:p>
      </dgm:t>
    </dgm:pt>
    <dgm:pt modelId="{2BE36EF9-1B2F-4C9F-AFEA-2D1BC99449E2}" type="sibTrans" cxnId="{CF866125-BD6B-4501-850E-C19F24513CDB}">
      <dgm:prSet/>
      <dgm:spPr/>
      <dgm:t>
        <a:bodyPr/>
        <a:lstStyle/>
        <a:p>
          <a:endParaRPr lang="ru-RU"/>
        </a:p>
      </dgm:t>
    </dgm:pt>
    <dgm:pt modelId="{B474F1E7-87EC-4AFE-82D5-F3C09F81A662}">
      <dgm:prSet/>
      <dgm:spPr/>
      <dgm:t>
        <a:bodyPr/>
        <a:lstStyle/>
        <a:p>
          <a:r>
            <a:rPr lang="en-US" dirty="0" smtClean="0"/>
            <a:t>Epitaxy</a:t>
          </a:r>
          <a:endParaRPr lang="ru-RU" dirty="0"/>
        </a:p>
      </dgm:t>
    </dgm:pt>
    <dgm:pt modelId="{0B57E02A-1E88-452C-B330-95554EDD688B}" type="parTrans" cxnId="{D5FAB3AF-C2F7-4284-8285-FE7DBAED4E74}">
      <dgm:prSet/>
      <dgm:spPr/>
      <dgm:t>
        <a:bodyPr/>
        <a:lstStyle/>
        <a:p>
          <a:endParaRPr lang="ru-RU"/>
        </a:p>
      </dgm:t>
    </dgm:pt>
    <dgm:pt modelId="{E614CD37-3BB5-4FDB-961D-3E98996A6B41}" type="sibTrans" cxnId="{D5FAB3AF-C2F7-4284-8285-FE7DBAED4E74}">
      <dgm:prSet/>
      <dgm:spPr/>
      <dgm:t>
        <a:bodyPr/>
        <a:lstStyle/>
        <a:p>
          <a:endParaRPr lang="ru-RU"/>
        </a:p>
      </dgm:t>
    </dgm:pt>
    <dgm:pt modelId="{F1A123D2-E18F-4DE9-A527-34FC2D1A55AD}">
      <dgm:prSet/>
      <dgm:spPr/>
      <dgm:t>
        <a:bodyPr/>
        <a:lstStyle/>
        <a:p>
          <a:r>
            <a:rPr lang="en-US" dirty="0" smtClean="0"/>
            <a:t>Microelectronic devices</a:t>
          </a:r>
          <a:endParaRPr lang="ru-RU" dirty="0"/>
        </a:p>
      </dgm:t>
    </dgm:pt>
    <dgm:pt modelId="{19A64482-0C91-4F5C-9D86-577AE57989BB}" type="parTrans" cxnId="{492B2039-C406-47E5-B48B-45F2D9AD11FD}">
      <dgm:prSet/>
      <dgm:spPr/>
      <dgm:t>
        <a:bodyPr/>
        <a:lstStyle/>
        <a:p>
          <a:endParaRPr lang="ru-RU"/>
        </a:p>
      </dgm:t>
    </dgm:pt>
    <dgm:pt modelId="{3C57C551-D7CF-4C72-BCCE-48513225D09E}" type="sibTrans" cxnId="{492B2039-C406-47E5-B48B-45F2D9AD11FD}">
      <dgm:prSet/>
      <dgm:spPr/>
      <dgm:t>
        <a:bodyPr/>
        <a:lstStyle/>
        <a:p>
          <a:endParaRPr lang="ru-RU"/>
        </a:p>
      </dgm:t>
    </dgm:pt>
    <dgm:pt modelId="{FEDB024B-78CD-4268-B830-06DACF62D7A9}">
      <dgm:prSet/>
      <dgm:spPr/>
      <dgm:t>
        <a:bodyPr/>
        <a:lstStyle/>
        <a:p>
          <a:r>
            <a:rPr lang="en-US" smtClean="0"/>
            <a:t>Equipment </a:t>
          </a:r>
          <a:endParaRPr lang="ru-RU" dirty="0"/>
        </a:p>
      </dgm:t>
    </dgm:pt>
    <dgm:pt modelId="{1E882E60-2E68-41E0-8B9B-97F21EB8AD9B}" type="parTrans" cxnId="{B8BAD3E5-96AA-4533-9969-70B1BFFCCECB}">
      <dgm:prSet/>
      <dgm:spPr/>
      <dgm:t>
        <a:bodyPr/>
        <a:lstStyle/>
        <a:p>
          <a:endParaRPr lang="ru-RU"/>
        </a:p>
      </dgm:t>
    </dgm:pt>
    <dgm:pt modelId="{2982B158-7CB6-4684-95FA-6F0B3DB8EF89}" type="sibTrans" cxnId="{B8BAD3E5-96AA-4533-9969-70B1BFFCCECB}">
      <dgm:prSet/>
      <dgm:spPr/>
      <dgm:t>
        <a:bodyPr/>
        <a:lstStyle/>
        <a:p>
          <a:endParaRPr lang="ru-RU"/>
        </a:p>
      </dgm:t>
    </dgm:pt>
    <dgm:pt modelId="{16F47C14-C2D2-48E4-ACEA-47A27178BB27}">
      <dgm:prSet/>
      <dgm:spPr/>
      <dgm:t>
        <a:bodyPr/>
        <a:lstStyle/>
        <a:p>
          <a:r>
            <a:rPr lang="en-US" dirty="0" smtClean="0"/>
            <a:t>Hardware </a:t>
          </a:r>
          <a:endParaRPr lang="ru-RU" dirty="0"/>
        </a:p>
      </dgm:t>
    </dgm:pt>
    <dgm:pt modelId="{4E88D72D-2F49-4B49-BA69-8357E6D01A58}" type="parTrans" cxnId="{7D3666AC-4C6D-42B3-93C6-136656C3A5E4}">
      <dgm:prSet/>
      <dgm:spPr/>
      <dgm:t>
        <a:bodyPr/>
        <a:lstStyle/>
        <a:p>
          <a:endParaRPr lang="ru-RU"/>
        </a:p>
      </dgm:t>
    </dgm:pt>
    <dgm:pt modelId="{B55C4FE5-85A4-46A7-AB38-F70BD230213B}" type="sibTrans" cxnId="{7D3666AC-4C6D-42B3-93C6-136656C3A5E4}">
      <dgm:prSet/>
      <dgm:spPr/>
      <dgm:t>
        <a:bodyPr/>
        <a:lstStyle/>
        <a:p>
          <a:endParaRPr lang="ru-RU"/>
        </a:p>
      </dgm:t>
    </dgm:pt>
    <dgm:pt modelId="{0B46B013-2D51-4291-A7A3-D2DB2D40E0CF}">
      <dgm:prSet/>
      <dgm:spPr/>
      <dgm:t>
        <a:bodyPr/>
        <a:lstStyle/>
        <a:p>
          <a:r>
            <a:rPr lang="en-US" smtClean="0"/>
            <a:t>Sensors</a:t>
          </a:r>
          <a:endParaRPr lang="ru-RU"/>
        </a:p>
      </dgm:t>
    </dgm:pt>
    <dgm:pt modelId="{2099CE67-B2FD-40EA-BA7D-B8DC4CC46217}" type="parTrans" cxnId="{477D2286-909C-4604-93FD-E4C7A6B3B414}">
      <dgm:prSet/>
      <dgm:spPr/>
      <dgm:t>
        <a:bodyPr/>
        <a:lstStyle/>
        <a:p>
          <a:endParaRPr lang="ru-RU"/>
        </a:p>
      </dgm:t>
    </dgm:pt>
    <dgm:pt modelId="{392AC6BD-BB96-46CB-9CB9-0E9B0084CE88}" type="sibTrans" cxnId="{477D2286-909C-4604-93FD-E4C7A6B3B414}">
      <dgm:prSet/>
      <dgm:spPr/>
      <dgm:t>
        <a:bodyPr/>
        <a:lstStyle/>
        <a:p>
          <a:endParaRPr lang="ru-RU"/>
        </a:p>
      </dgm:t>
    </dgm:pt>
    <dgm:pt modelId="{362D81A8-EE17-479A-B1A3-799C01546384}">
      <dgm:prSet/>
      <dgm:spPr/>
      <dgm:t>
        <a:bodyPr/>
        <a:lstStyle/>
        <a:p>
          <a:r>
            <a:rPr lang="en-US" smtClean="0"/>
            <a:t>IT-</a:t>
          </a:r>
          <a:r>
            <a:rPr lang="ru-RU" smtClean="0"/>
            <a:t> </a:t>
          </a:r>
          <a:r>
            <a:rPr lang="en-US" smtClean="0"/>
            <a:t>systems</a:t>
          </a:r>
          <a:r>
            <a:rPr lang="ru-RU" smtClean="0"/>
            <a:t>, </a:t>
          </a:r>
          <a:r>
            <a:rPr lang="en-US" smtClean="0"/>
            <a:t>electronics</a:t>
          </a:r>
          <a:r>
            <a:rPr lang="ru-RU" smtClean="0"/>
            <a:t>, </a:t>
          </a:r>
          <a:r>
            <a:rPr lang="en-US" smtClean="0"/>
            <a:t>control systems</a:t>
          </a:r>
          <a:r>
            <a:rPr lang="ru-RU" smtClean="0"/>
            <a:t>, </a:t>
          </a:r>
          <a:r>
            <a:rPr lang="en-US" smtClean="0"/>
            <a:t>automation</a:t>
          </a:r>
          <a:endParaRPr lang="ru-RU" dirty="0"/>
        </a:p>
      </dgm:t>
    </dgm:pt>
    <dgm:pt modelId="{5E9AF941-3FAE-4FAA-AA66-8BFED5D08A5F}" type="parTrans" cxnId="{572DF82E-F66B-416A-B9F1-531E1BBD6F47}">
      <dgm:prSet/>
      <dgm:spPr/>
      <dgm:t>
        <a:bodyPr/>
        <a:lstStyle/>
        <a:p>
          <a:endParaRPr lang="ru-RU"/>
        </a:p>
      </dgm:t>
    </dgm:pt>
    <dgm:pt modelId="{ADFB0167-576E-47D7-813D-9EC8BCD6689E}" type="sibTrans" cxnId="{572DF82E-F66B-416A-B9F1-531E1BBD6F47}">
      <dgm:prSet/>
      <dgm:spPr/>
      <dgm:t>
        <a:bodyPr/>
        <a:lstStyle/>
        <a:p>
          <a:endParaRPr lang="ru-RU"/>
        </a:p>
      </dgm:t>
    </dgm:pt>
    <dgm:pt modelId="{1872635E-A295-46A7-948E-39D47EC92CCA}">
      <dgm:prSet/>
      <dgm:spPr/>
      <dgm:t>
        <a:bodyPr/>
        <a:lstStyle/>
        <a:p>
          <a:r>
            <a:rPr lang="en-US" smtClean="0"/>
            <a:t>Telecommunication equipment</a:t>
          </a:r>
          <a:endParaRPr lang="en-US" dirty="0" smtClean="0"/>
        </a:p>
      </dgm:t>
    </dgm:pt>
    <dgm:pt modelId="{7ED68D9F-B4F3-42EA-9FCE-CF93931E3ACB}" type="parTrans" cxnId="{6233C120-CB32-4164-8CA7-EE82F08867C1}">
      <dgm:prSet/>
      <dgm:spPr/>
      <dgm:t>
        <a:bodyPr/>
        <a:lstStyle/>
        <a:p>
          <a:endParaRPr lang="ru-RU"/>
        </a:p>
      </dgm:t>
    </dgm:pt>
    <dgm:pt modelId="{C3028459-26AC-42DE-9429-0AEDF4BDE2D6}" type="sibTrans" cxnId="{6233C120-CB32-4164-8CA7-EE82F08867C1}">
      <dgm:prSet/>
      <dgm:spPr/>
      <dgm:t>
        <a:bodyPr/>
        <a:lstStyle/>
        <a:p>
          <a:endParaRPr lang="ru-RU"/>
        </a:p>
      </dgm:t>
    </dgm:pt>
    <dgm:pt modelId="{8876BB9B-FCEE-4183-B681-BA95ECAA907A}">
      <dgm:prSet/>
      <dgm:spPr/>
      <dgm:t>
        <a:bodyPr/>
        <a:lstStyle/>
        <a:p>
          <a:r>
            <a:rPr lang="en-US" smtClean="0"/>
            <a:t>IT Systems Information Security</a:t>
          </a:r>
          <a:endParaRPr lang="ru-RU" dirty="0"/>
        </a:p>
      </dgm:t>
    </dgm:pt>
    <dgm:pt modelId="{42AD4FCF-4820-48CE-9646-0A1B58158A03}" type="parTrans" cxnId="{56F108F7-25A7-4377-8D35-E674D42B2DB3}">
      <dgm:prSet/>
      <dgm:spPr/>
      <dgm:t>
        <a:bodyPr/>
        <a:lstStyle/>
        <a:p>
          <a:endParaRPr lang="ru-RU"/>
        </a:p>
      </dgm:t>
    </dgm:pt>
    <dgm:pt modelId="{47871BBA-BE53-4419-ABE3-A37940B0A935}" type="sibTrans" cxnId="{56F108F7-25A7-4377-8D35-E674D42B2DB3}">
      <dgm:prSet/>
      <dgm:spPr/>
      <dgm:t>
        <a:bodyPr/>
        <a:lstStyle/>
        <a:p>
          <a:endParaRPr lang="ru-RU"/>
        </a:p>
      </dgm:t>
    </dgm:pt>
    <dgm:pt modelId="{DE78B786-DFAC-4AC7-A64E-6CBD69E420C2}">
      <dgm:prSet/>
      <dgm:spPr/>
      <dgm:t>
        <a:bodyPr/>
        <a:lstStyle/>
        <a:p>
          <a:r>
            <a:rPr lang="en-US" smtClean="0"/>
            <a:t>Medical equipment and systems</a:t>
          </a:r>
          <a:endParaRPr lang="ru-RU" dirty="0"/>
        </a:p>
      </dgm:t>
    </dgm:pt>
    <dgm:pt modelId="{6108D0E6-B527-45D4-BC44-AB90B889A99F}" type="parTrans" cxnId="{F45AE5B9-4C91-4B7B-870E-5B9ED6A54A04}">
      <dgm:prSet/>
      <dgm:spPr/>
      <dgm:t>
        <a:bodyPr/>
        <a:lstStyle/>
        <a:p>
          <a:endParaRPr lang="ru-RU"/>
        </a:p>
      </dgm:t>
    </dgm:pt>
    <dgm:pt modelId="{76655EE4-B37C-4A81-8AC6-41A3109EF869}" type="sibTrans" cxnId="{F45AE5B9-4C91-4B7B-870E-5B9ED6A54A04}">
      <dgm:prSet/>
      <dgm:spPr/>
      <dgm:t>
        <a:bodyPr/>
        <a:lstStyle/>
        <a:p>
          <a:endParaRPr lang="ru-RU"/>
        </a:p>
      </dgm:t>
    </dgm:pt>
    <dgm:pt modelId="{BA67D246-D194-4877-842B-75F5F8EAD39F}">
      <dgm:prSet/>
      <dgm:spPr/>
      <dgm:t>
        <a:bodyPr/>
        <a:lstStyle/>
        <a:p>
          <a:r>
            <a:rPr lang="en-US" smtClean="0"/>
            <a:t>Biotechnology and Pharmaceuticals</a:t>
          </a:r>
          <a:endParaRPr lang="ru-RU" dirty="0"/>
        </a:p>
      </dgm:t>
    </dgm:pt>
    <dgm:pt modelId="{39598C73-B517-43EF-AC81-7D12D938ECBA}" type="parTrans" cxnId="{6B16B2EA-5EA8-4CCC-86AF-AC5B39BB9691}">
      <dgm:prSet/>
      <dgm:spPr/>
      <dgm:t>
        <a:bodyPr/>
        <a:lstStyle/>
        <a:p>
          <a:endParaRPr lang="ru-RU"/>
        </a:p>
      </dgm:t>
    </dgm:pt>
    <dgm:pt modelId="{1521751E-A068-4787-A98F-7915C95C1A27}" type="sibTrans" cxnId="{6B16B2EA-5EA8-4CCC-86AF-AC5B39BB9691}">
      <dgm:prSet/>
      <dgm:spPr/>
      <dgm:t>
        <a:bodyPr/>
        <a:lstStyle/>
        <a:p>
          <a:endParaRPr lang="ru-RU"/>
        </a:p>
      </dgm:t>
    </dgm:pt>
    <dgm:pt modelId="{0A388840-C77E-4D80-910C-836B1D434A3E}" type="pres">
      <dgm:prSet presAssocID="{2DAD2D4F-FABA-4EF1-818F-BD2F8ECC8B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2297DD-1396-4D01-AEB4-F17D0093B82A}" type="pres">
      <dgm:prSet presAssocID="{ECB8D9C5-19B9-468E-B1E2-E13EABA767A2}" presName="compNode" presStyleCnt="0"/>
      <dgm:spPr/>
    </dgm:pt>
    <dgm:pt modelId="{F16C2971-1EC1-4572-BE1E-7B6D4D5C4E8B}" type="pres">
      <dgm:prSet presAssocID="{ECB8D9C5-19B9-468E-B1E2-E13EABA767A2}" presName="aNode" presStyleLbl="bgShp" presStyleIdx="0" presStyleCnt="4"/>
      <dgm:spPr/>
      <dgm:t>
        <a:bodyPr/>
        <a:lstStyle/>
        <a:p>
          <a:endParaRPr lang="ru-RU"/>
        </a:p>
      </dgm:t>
    </dgm:pt>
    <dgm:pt modelId="{FA980E68-760F-4F08-BD32-6E4DF6EB17C1}" type="pres">
      <dgm:prSet presAssocID="{ECB8D9C5-19B9-468E-B1E2-E13EABA767A2}" presName="textNode" presStyleLbl="bgShp" presStyleIdx="0" presStyleCnt="4"/>
      <dgm:spPr/>
      <dgm:t>
        <a:bodyPr/>
        <a:lstStyle/>
        <a:p>
          <a:endParaRPr lang="ru-RU"/>
        </a:p>
      </dgm:t>
    </dgm:pt>
    <dgm:pt modelId="{1E10DB39-BFFD-4A7A-AFA7-4FF5D6BE6CD9}" type="pres">
      <dgm:prSet presAssocID="{ECB8D9C5-19B9-468E-B1E2-E13EABA767A2}" presName="compChildNode" presStyleCnt="0"/>
      <dgm:spPr/>
    </dgm:pt>
    <dgm:pt modelId="{FEF8FA50-C84B-4324-B060-D0F28847FF59}" type="pres">
      <dgm:prSet presAssocID="{ECB8D9C5-19B9-468E-B1E2-E13EABA767A2}" presName="theInnerList" presStyleCnt="0"/>
      <dgm:spPr/>
    </dgm:pt>
    <dgm:pt modelId="{07B8B46D-7306-4F12-B6BB-1CD450B361CD}" type="pres">
      <dgm:prSet presAssocID="{78728D3F-620F-465A-AF80-D0839C4D3B59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85DC3-A994-492A-98D6-E7C2BCD13083}" type="pres">
      <dgm:prSet presAssocID="{78728D3F-620F-465A-AF80-D0839C4D3B59}" presName="aSpace2" presStyleCnt="0"/>
      <dgm:spPr/>
    </dgm:pt>
    <dgm:pt modelId="{025E4B13-9154-47CE-8342-D5A7B2F54ABD}" type="pres">
      <dgm:prSet presAssocID="{F9CB5B6F-AE0D-4894-8225-F3F611DFD649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21AD7-3ACC-4831-8204-FE49458FD9B1}" type="pres">
      <dgm:prSet presAssocID="{F9CB5B6F-AE0D-4894-8225-F3F611DFD649}" presName="aSpace2" presStyleCnt="0"/>
      <dgm:spPr/>
    </dgm:pt>
    <dgm:pt modelId="{11994278-411C-4D3F-BA21-4BE321D3B169}" type="pres">
      <dgm:prSet presAssocID="{C9495834-2FF4-4A2C-B229-DBF423D8B0C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4E56A-5F20-4611-B8A9-2ACB75DD0830}" type="pres">
      <dgm:prSet presAssocID="{C9495834-2FF4-4A2C-B229-DBF423D8B0CE}" presName="aSpace2" presStyleCnt="0"/>
      <dgm:spPr/>
    </dgm:pt>
    <dgm:pt modelId="{3655B723-59C7-4A80-BEE7-92D752176EDC}" type="pres">
      <dgm:prSet presAssocID="{FE311BE3-4CFF-4BB7-8CB0-45E605879F3E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F1C98-3715-4B7F-A329-303EE731ED50}" type="pres">
      <dgm:prSet presAssocID="{FE311BE3-4CFF-4BB7-8CB0-45E605879F3E}" presName="aSpace2" presStyleCnt="0"/>
      <dgm:spPr/>
    </dgm:pt>
    <dgm:pt modelId="{5DC6E4C2-D083-42DC-8541-ABBCCFE6D62A}" type="pres">
      <dgm:prSet presAssocID="{75E68C86-C486-415D-A9FB-4515DFC7EBB3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3A7A3-C489-4D79-807F-E7CAD67816C0}" type="pres">
      <dgm:prSet presAssocID="{75E68C86-C486-415D-A9FB-4515DFC7EBB3}" presName="aSpace2" presStyleCnt="0"/>
      <dgm:spPr/>
    </dgm:pt>
    <dgm:pt modelId="{1A714F96-5D74-4AEE-B5F3-0CC3892F449D}" type="pres">
      <dgm:prSet presAssocID="{F1A123D2-E18F-4DE9-A527-34FC2D1A55AD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1CE5B-384F-4D98-9328-B5C1674F9743}" type="pres">
      <dgm:prSet presAssocID="{F1A123D2-E18F-4DE9-A527-34FC2D1A55AD}" presName="aSpace2" presStyleCnt="0"/>
      <dgm:spPr/>
    </dgm:pt>
    <dgm:pt modelId="{CADB55D8-5C8E-491C-9653-0197F74DDEEF}" type="pres">
      <dgm:prSet presAssocID="{B474F1E7-87EC-4AFE-82D5-F3C09F81A662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8C6FC-25BD-4CFA-8EB6-7C044CF92F06}" type="pres">
      <dgm:prSet presAssocID="{ECB8D9C5-19B9-468E-B1E2-E13EABA767A2}" presName="aSpace" presStyleCnt="0"/>
      <dgm:spPr/>
    </dgm:pt>
    <dgm:pt modelId="{0DF55998-284D-4A3D-9BAB-5BB8587BB9DB}" type="pres">
      <dgm:prSet presAssocID="{76869018-4946-4B21-9F1E-24034D414EB2}" presName="compNode" presStyleCnt="0"/>
      <dgm:spPr/>
    </dgm:pt>
    <dgm:pt modelId="{E8D803EE-C084-4DCA-A726-FC5270410737}" type="pres">
      <dgm:prSet presAssocID="{76869018-4946-4B21-9F1E-24034D414EB2}" presName="aNode" presStyleLbl="bgShp" presStyleIdx="1" presStyleCnt="4"/>
      <dgm:spPr/>
      <dgm:t>
        <a:bodyPr/>
        <a:lstStyle/>
        <a:p>
          <a:endParaRPr lang="ru-RU"/>
        </a:p>
      </dgm:t>
    </dgm:pt>
    <dgm:pt modelId="{432C514D-0E54-4ED0-8DFB-184605FCC413}" type="pres">
      <dgm:prSet presAssocID="{76869018-4946-4B21-9F1E-24034D414EB2}" presName="textNode" presStyleLbl="bgShp" presStyleIdx="1" presStyleCnt="4"/>
      <dgm:spPr/>
      <dgm:t>
        <a:bodyPr/>
        <a:lstStyle/>
        <a:p>
          <a:endParaRPr lang="ru-RU"/>
        </a:p>
      </dgm:t>
    </dgm:pt>
    <dgm:pt modelId="{238BDEC0-E5DF-4AAC-B1CD-C8F54DA4BFC2}" type="pres">
      <dgm:prSet presAssocID="{76869018-4946-4B21-9F1E-24034D414EB2}" presName="compChildNode" presStyleCnt="0"/>
      <dgm:spPr/>
    </dgm:pt>
    <dgm:pt modelId="{6FA0FA77-99AA-4234-86B6-EB3D69ABC63F}" type="pres">
      <dgm:prSet presAssocID="{76869018-4946-4B21-9F1E-24034D414EB2}" presName="theInnerList" presStyleCnt="0"/>
      <dgm:spPr/>
    </dgm:pt>
    <dgm:pt modelId="{DA0668F4-1833-41D4-81F9-9F727CD642E7}" type="pres">
      <dgm:prSet presAssocID="{16F47C14-C2D2-48E4-ACEA-47A27178BB27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D3B99-651F-4554-BA96-A01384C4C8D1}" type="pres">
      <dgm:prSet presAssocID="{16F47C14-C2D2-48E4-ACEA-47A27178BB27}" presName="aSpace2" presStyleCnt="0"/>
      <dgm:spPr/>
    </dgm:pt>
    <dgm:pt modelId="{45F87D0F-8D00-41A6-AA8E-3461ECE46528}" type="pres">
      <dgm:prSet presAssocID="{0B46B013-2D51-4291-A7A3-D2DB2D40E0CF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96270-EEC0-4471-9CF5-46028E7F25BF}" type="pres">
      <dgm:prSet presAssocID="{0B46B013-2D51-4291-A7A3-D2DB2D40E0CF}" presName="aSpace2" presStyleCnt="0"/>
      <dgm:spPr/>
    </dgm:pt>
    <dgm:pt modelId="{DD8BF7FB-04FE-434B-A562-A71B4D26CC67}" type="pres">
      <dgm:prSet presAssocID="{FEDB024B-78CD-4268-B830-06DACF62D7A9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A5C78-CC1E-45ED-87D2-7165C9A78CAE}" type="pres">
      <dgm:prSet presAssocID="{76869018-4946-4B21-9F1E-24034D414EB2}" presName="aSpace" presStyleCnt="0"/>
      <dgm:spPr/>
    </dgm:pt>
    <dgm:pt modelId="{23D08B1A-1CE1-4D2A-8615-0B1A1283DAD1}" type="pres">
      <dgm:prSet presAssocID="{D63456AD-73FE-4025-B045-DC448E7CC337}" presName="compNode" presStyleCnt="0"/>
      <dgm:spPr/>
    </dgm:pt>
    <dgm:pt modelId="{4AB1AC80-9552-4E8C-89E0-B47E463BB931}" type="pres">
      <dgm:prSet presAssocID="{D63456AD-73FE-4025-B045-DC448E7CC337}" presName="aNode" presStyleLbl="bgShp" presStyleIdx="2" presStyleCnt="4"/>
      <dgm:spPr/>
      <dgm:t>
        <a:bodyPr/>
        <a:lstStyle/>
        <a:p>
          <a:endParaRPr lang="ru-RU"/>
        </a:p>
      </dgm:t>
    </dgm:pt>
    <dgm:pt modelId="{969720F0-2530-4630-A25A-3F0461A76940}" type="pres">
      <dgm:prSet presAssocID="{D63456AD-73FE-4025-B045-DC448E7CC337}" presName="textNode" presStyleLbl="bgShp" presStyleIdx="2" presStyleCnt="4"/>
      <dgm:spPr/>
      <dgm:t>
        <a:bodyPr/>
        <a:lstStyle/>
        <a:p>
          <a:endParaRPr lang="ru-RU"/>
        </a:p>
      </dgm:t>
    </dgm:pt>
    <dgm:pt modelId="{C07B701F-6952-4840-8A94-24394D1E944E}" type="pres">
      <dgm:prSet presAssocID="{D63456AD-73FE-4025-B045-DC448E7CC337}" presName="compChildNode" presStyleCnt="0"/>
      <dgm:spPr/>
    </dgm:pt>
    <dgm:pt modelId="{96C81E81-D82C-4053-B4F5-D5C26815E743}" type="pres">
      <dgm:prSet presAssocID="{D63456AD-73FE-4025-B045-DC448E7CC337}" presName="theInnerList" presStyleCnt="0"/>
      <dgm:spPr/>
    </dgm:pt>
    <dgm:pt modelId="{079C3112-354D-4F6B-8434-53375B58ECFD}" type="pres">
      <dgm:prSet presAssocID="{8876BB9B-FCEE-4183-B681-BA95ECAA907A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8E35D-F8D1-4C0C-90D3-80B48BE62FF3}" type="pres">
      <dgm:prSet presAssocID="{8876BB9B-FCEE-4183-B681-BA95ECAA907A}" presName="aSpace2" presStyleCnt="0"/>
      <dgm:spPr/>
    </dgm:pt>
    <dgm:pt modelId="{656B316D-4BAB-4AF6-BA11-CFBDA608BB1D}" type="pres">
      <dgm:prSet presAssocID="{1872635E-A295-46A7-948E-39D47EC92CCA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A0A7F-1505-4B2D-80F8-86D453354FD7}" type="pres">
      <dgm:prSet presAssocID="{1872635E-A295-46A7-948E-39D47EC92CCA}" presName="aSpace2" presStyleCnt="0"/>
      <dgm:spPr/>
    </dgm:pt>
    <dgm:pt modelId="{44C5AE69-70A5-48C3-B4CD-28D1C403B7E5}" type="pres">
      <dgm:prSet presAssocID="{362D81A8-EE17-479A-B1A3-799C01546384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28A1F-0C19-489A-AEDA-ADA7D03591A5}" type="pres">
      <dgm:prSet presAssocID="{D63456AD-73FE-4025-B045-DC448E7CC337}" presName="aSpace" presStyleCnt="0"/>
      <dgm:spPr/>
    </dgm:pt>
    <dgm:pt modelId="{8B7BD2D5-D389-4FC1-AE8B-FC9F9F8C30B8}" type="pres">
      <dgm:prSet presAssocID="{D85E7A9F-DCCC-4CFA-8377-866746049397}" presName="compNode" presStyleCnt="0"/>
      <dgm:spPr/>
    </dgm:pt>
    <dgm:pt modelId="{9D0599D7-BC39-4A67-A012-82700C24BFA5}" type="pres">
      <dgm:prSet presAssocID="{D85E7A9F-DCCC-4CFA-8377-866746049397}" presName="aNode" presStyleLbl="bgShp" presStyleIdx="3" presStyleCnt="4"/>
      <dgm:spPr/>
      <dgm:t>
        <a:bodyPr/>
        <a:lstStyle/>
        <a:p>
          <a:endParaRPr lang="ru-RU"/>
        </a:p>
      </dgm:t>
    </dgm:pt>
    <dgm:pt modelId="{F829010F-C6AF-4B71-9949-6A1031AEAF34}" type="pres">
      <dgm:prSet presAssocID="{D85E7A9F-DCCC-4CFA-8377-866746049397}" presName="textNode" presStyleLbl="bgShp" presStyleIdx="3" presStyleCnt="4"/>
      <dgm:spPr/>
      <dgm:t>
        <a:bodyPr/>
        <a:lstStyle/>
        <a:p>
          <a:endParaRPr lang="ru-RU"/>
        </a:p>
      </dgm:t>
    </dgm:pt>
    <dgm:pt modelId="{B56AA7D5-BDEF-4C54-BD3D-A019DE1EB4FC}" type="pres">
      <dgm:prSet presAssocID="{D85E7A9F-DCCC-4CFA-8377-866746049397}" presName="compChildNode" presStyleCnt="0"/>
      <dgm:spPr/>
    </dgm:pt>
    <dgm:pt modelId="{0516B78D-A6D1-4A10-8F1E-E746215F8749}" type="pres">
      <dgm:prSet presAssocID="{D85E7A9F-DCCC-4CFA-8377-866746049397}" presName="theInnerList" presStyleCnt="0"/>
      <dgm:spPr/>
    </dgm:pt>
    <dgm:pt modelId="{CCE64485-4149-446B-B8ED-91B7B504C78A}" type="pres">
      <dgm:prSet presAssocID="{BA67D246-D194-4877-842B-75F5F8EAD39F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3B3C9-E684-4FD2-A489-4659230DE4A0}" type="pres">
      <dgm:prSet presAssocID="{BA67D246-D194-4877-842B-75F5F8EAD39F}" presName="aSpace2" presStyleCnt="0"/>
      <dgm:spPr/>
    </dgm:pt>
    <dgm:pt modelId="{ABA7C58C-1795-40B2-AE02-968E0D6BFFA1}" type="pres">
      <dgm:prSet presAssocID="{DE78B786-DFAC-4AC7-A64E-6CBD69E420C2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D9F50A-E043-6F4E-B952-1B457A9B435A}" type="presOf" srcId="{F1A123D2-E18F-4DE9-A527-34FC2D1A55AD}" destId="{1A714F96-5D74-4AEE-B5F3-0CC3892F449D}" srcOrd="0" destOrd="0" presId="urn:microsoft.com/office/officeart/2005/8/layout/lProcess2"/>
    <dgm:cxn modelId="{492B2039-C406-47E5-B48B-45F2D9AD11FD}" srcId="{ECB8D9C5-19B9-468E-B1E2-E13EABA767A2}" destId="{F1A123D2-E18F-4DE9-A527-34FC2D1A55AD}" srcOrd="5" destOrd="0" parTransId="{19A64482-0C91-4F5C-9D86-577AE57989BB}" sibTransId="{3C57C551-D7CF-4C72-BCCE-48513225D09E}"/>
    <dgm:cxn modelId="{B8BAD3E5-96AA-4533-9969-70B1BFFCCECB}" srcId="{76869018-4946-4B21-9F1E-24034D414EB2}" destId="{FEDB024B-78CD-4268-B830-06DACF62D7A9}" srcOrd="2" destOrd="0" parTransId="{1E882E60-2E68-41E0-8B9B-97F21EB8AD9B}" sibTransId="{2982B158-7CB6-4684-95FA-6F0B3DB8EF89}"/>
    <dgm:cxn modelId="{E6A51787-2557-4E4D-81EA-9CDDB45FC2E8}" srcId="{ECB8D9C5-19B9-468E-B1E2-E13EABA767A2}" destId="{F9CB5B6F-AE0D-4894-8225-F3F611DFD649}" srcOrd="1" destOrd="0" parTransId="{E42B9D0E-4BA4-459B-BF54-4D23B40A5D3E}" sibTransId="{72176165-052B-42B0-9F87-599625A33E3B}"/>
    <dgm:cxn modelId="{DDE2640A-1BEA-5A46-BF4B-E209586EC6F3}" type="presOf" srcId="{D85E7A9F-DCCC-4CFA-8377-866746049397}" destId="{F829010F-C6AF-4B71-9949-6A1031AEAF34}" srcOrd="1" destOrd="0" presId="urn:microsoft.com/office/officeart/2005/8/layout/lProcess2"/>
    <dgm:cxn modelId="{895883A7-970B-844A-811E-DC97B72E26C8}" type="presOf" srcId="{B474F1E7-87EC-4AFE-82D5-F3C09F81A662}" destId="{CADB55D8-5C8E-491C-9653-0197F74DDEEF}" srcOrd="0" destOrd="0" presId="urn:microsoft.com/office/officeart/2005/8/layout/lProcess2"/>
    <dgm:cxn modelId="{9F5239A0-2A94-A844-AFD7-AA51CB4E64CA}" type="presOf" srcId="{8876BB9B-FCEE-4183-B681-BA95ECAA907A}" destId="{079C3112-354D-4F6B-8434-53375B58ECFD}" srcOrd="0" destOrd="0" presId="urn:microsoft.com/office/officeart/2005/8/layout/lProcess2"/>
    <dgm:cxn modelId="{6233C120-CB32-4164-8CA7-EE82F08867C1}" srcId="{D63456AD-73FE-4025-B045-DC448E7CC337}" destId="{1872635E-A295-46A7-948E-39D47EC92CCA}" srcOrd="1" destOrd="0" parTransId="{7ED68D9F-B4F3-42EA-9FCE-CF93931E3ACB}" sibTransId="{C3028459-26AC-42DE-9429-0AEDF4BDE2D6}"/>
    <dgm:cxn modelId="{4D9EA991-AF8E-BB49-84DC-A51A4A5BE0D1}" type="presOf" srcId="{ECB8D9C5-19B9-468E-B1E2-E13EABA767A2}" destId="{FA980E68-760F-4F08-BD32-6E4DF6EB17C1}" srcOrd="1" destOrd="0" presId="urn:microsoft.com/office/officeart/2005/8/layout/lProcess2"/>
    <dgm:cxn modelId="{F246FD91-9380-4D7A-9133-9959A7A293F2}" srcId="{2DAD2D4F-FABA-4EF1-818F-BD2F8ECC8B96}" destId="{D85E7A9F-DCCC-4CFA-8377-866746049397}" srcOrd="3" destOrd="0" parTransId="{35D169C4-A027-4F1D-8912-AB30073F40AE}" sibTransId="{D6078586-BADC-4C57-8324-F90A94F5B769}"/>
    <dgm:cxn modelId="{77168B6E-BB2A-E040-AD94-D12DF991C9C6}" type="presOf" srcId="{16F47C14-C2D2-48E4-ACEA-47A27178BB27}" destId="{DA0668F4-1833-41D4-81F9-9F727CD642E7}" srcOrd="0" destOrd="0" presId="urn:microsoft.com/office/officeart/2005/8/layout/lProcess2"/>
    <dgm:cxn modelId="{4983ACDA-5ACB-FA4E-BECD-001DF22861D3}" type="presOf" srcId="{1872635E-A295-46A7-948E-39D47EC92CCA}" destId="{656B316D-4BAB-4AF6-BA11-CFBDA608BB1D}" srcOrd="0" destOrd="0" presId="urn:microsoft.com/office/officeart/2005/8/layout/lProcess2"/>
    <dgm:cxn modelId="{7D3666AC-4C6D-42B3-93C6-136656C3A5E4}" srcId="{76869018-4946-4B21-9F1E-24034D414EB2}" destId="{16F47C14-C2D2-48E4-ACEA-47A27178BB27}" srcOrd="0" destOrd="0" parTransId="{4E88D72D-2F49-4B49-BA69-8357E6D01A58}" sibTransId="{B55C4FE5-85A4-46A7-AB38-F70BD230213B}"/>
    <dgm:cxn modelId="{98485383-E11C-7445-A80B-1A419CB1551E}" type="presOf" srcId="{D63456AD-73FE-4025-B045-DC448E7CC337}" destId="{4AB1AC80-9552-4E8C-89E0-B47E463BB931}" srcOrd="0" destOrd="0" presId="urn:microsoft.com/office/officeart/2005/8/layout/lProcess2"/>
    <dgm:cxn modelId="{BEECCDD9-CBCB-4CB2-A2BB-9CDC02735CCB}" srcId="{2DAD2D4F-FABA-4EF1-818F-BD2F8ECC8B96}" destId="{D63456AD-73FE-4025-B045-DC448E7CC337}" srcOrd="2" destOrd="0" parTransId="{C7DBBE4F-5766-40C5-9091-A0C50282E83F}" sibTransId="{F7FAE8BA-5EC3-4CA0-B7F7-9D7AF8F2908F}"/>
    <dgm:cxn modelId="{1C73A86D-F4ED-134B-9691-71AB8AB1CCF6}" type="presOf" srcId="{ECB8D9C5-19B9-468E-B1E2-E13EABA767A2}" destId="{F16C2971-1EC1-4572-BE1E-7B6D4D5C4E8B}" srcOrd="0" destOrd="0" presId="urn:microsoft.com/office/officeart/2005/8/layout/lProcess2"/>
    <dgm:cxn modelId="{77A9B5F4-E1DE-4907-B117-84A9BD37C952}" srcId="{2DAD2D4F-FABA-4EF1-818F-BD2F8ECC8B96}" destId="{ECB8D9C5-19B9-468E-B1E2-E13EABA767A2}" srcOrd="0" destOrd="0" parTransId="{FF9518D9-4F85-4158-A394-3F764328580C}" sibTransId="{1597DEAA-D2AF-4774-B654-2518ED3A20A8}"/>
    <dgm:cxn modelId="{7D20C28B-3C4D-7846-A74D-608C4E04C62C}" type="presOf" srcId="{FE311BE3-4CFF-4BB7-8CB0-45E605879F3E}" destId="{3655B723-59C7-4A80-BEE7-92D752176EDC}" srcOrd="0" destOrd="0" presId="urn:microsoft.com/office/officeart/2005/8/layout/lProcess2"/>
    <dgm:cxn modelId="{572DF82E-F66B-416A-B9F1-531E1BBD6F47}" srcId="{D63456AD-73FE-4025-B045-DC448E7CC337}" destId="{362D81A8-EE17-479A-B1A3-799C01546384}" srcOrd="2" destOrd="0" parTransId="{5E9AF941-3FAE-4FAA-AA66-8BFED5D08A5F}" sibTransId="{ADFB0167-576E-47D7-813D-9EC8BCD6689E}"/>
    <dgm:cxn modelId="{BE62A92C-19C3-8744-9B02-DF1C2866AEC8}" type="presOf" srcId="{76869018-4946-4B21-9F1E-24034D414EB2}" destId="{E8D803EE-C084-4DCA-A726-FC5270410737}" srcOrd="0" destOrd="0" presId="urn:microsoft.com/office/officeart/2005/8/layout/lProcess2"/>
    <dgm:cxn modelId="{A014EA11-D9AA-3147-8A71-0A7CBF700BB2}" type="presOf" srcId="{0B46B013-2D51-4291-A7A3-D2DB2D40E0CF}" destId="{45F87D0F-8D00-41A6-AA8E-3461ECE46528}" srcOrd="0" destOrd="0" presId="urn:microsoft.com/office/officeart/2005/8/layout/lProcess2"/>
    <dgm:cxn modelId="{477D2286-909C-4604-93FD-E4C7A6B3B414}" srcId="{76869018-4946-4B21-9F1E-24034D414EB2}" destId="{0B46B013-2D51-4291-A7A3-D2DB2D40E0CF}" srcOrd="1" destOrd="0" parTransId="{2099CE67-B2FD-40EA-BA7D-B8DC4CC46217}" sibTransId="{392AC6BD-BB96-46CB-9CB9-0E9B0084CE88}"/>
    <dgm:cxn modelId="{2FFB6329-D4E0-EB42-88EF-FF7453B0D020}" type="presOf" srcId="{DE78B786-DFAC-4AC7-A64E-6CBD69E420C2}" destId="{ABA7C58C-1795-40B2-AE02-968E0D6BFFA1}" srcOrd="0" destOrd="0" presId="urn:microsoft.com/office/officeart/2005/8/layout/lProcess2"/>
    <dgm:cxn modelId="{7AC8D17D-6264-4C37-AA1E-4EDAD67EA26D}" srcId="{ECB8D9C5-19B9-468E-B1E2-E13EABA767A2}" destId="{75E68C86-C486-415D-A9FB-4515DFC7EBB3}" srcOrd="4" destOrd="0" parTransId="{19044671-A455-4600-A07A-577F3F16B3C6}" sibTransId="{65CDF427-9EA8-4BD1-80EE-8D3BEEB124A9}"/>
    <dgm:cxn modelId="{CF866125-BD6B-4501-850E-C19F24513CDB}" srcId="{ECB8D9C5-19B9-468E-B1E2-E13EABA767A2}" destId="{C9495834-2FF4-4A2C-B229-DBF423D8B0CE}" srcOrd="2" destOrd="0" parTransId="{1B33D062-6F08-43D9-9CAA-4D5E754A7547}" sibTransId="{2BE36EF9-1B2F-4C9F-AFEA-2D1BC99449E2}"/>
    <dgm:cxn modelId="{F45AE5B9-4C91-4B7B-870E-5B9ED6A54A04}" srcId="{D85E7A9F-DCCC-4CFA-8377-866746049397}" destId="{DE78B786-DFAC-4AC7-A64E-6CBD69E420C2}" srcOrd="1" destOrd="0" parTransId="{6108D0E6-B527-45D4-BC44-AB90B889A99F}" sibTransId="{76655EE4-B37C-4A81-8AC6-41A3109EF869}"/>
    <dgm:cxn modelId="{E365BEB5-7E73-49F1-BE74-2C5D685DED3E}" srcId="{ECB8D9C5-19B9-468E-B1E2-E13EABA767A2}" destId="{78728D3F-620F-465A-AF80-D0839C4D3B59}" srcOrd="0" destOrd="0" parTransId="{51E3F6EE-E463-4374-9538-A4A6C3F31019}" sibTransId="{396AD380-DB6A-4396-AE78-7762129E0784}"/>
    <dgm:cxn modelId="{62C1DD5C-4DE6-D741-9E23-187D0DE8022F}" type="presOf" srcId="{BA67D246-D194-4877-842B-75F5F8EAD39F}" destId="{CCE64485-4149-446B-B8ED-91B7B504C78A}" srcOrd="0" destOrd="0" presId="urn:microsoft.com/office/officeart/2005/8/layout/lProcess2"/>
    <dgm:cxn modelId="{6B16B2EA-5EA8-4CCC-86AF-AC5B39BB9691}" srcId="{D85E7A9F-DCCC-4CFA-8377-866746049397}" destId="{BA67D246-D194-4877-842B-75F5F8EAD39F}" srcOrd="0" destOrd="0" parTransId="{39598C73-B517-43EF-AC81-7D12D938ECBA}" sibTransId="{1521751E-A068-4787-A98F-7915C95C1A27}"/>
    <dgm:cxn modelId="{2C18071A-CC32-EA45-B449-F83851426CF1}" type="presOf" srcId="{D63456AD-73FE-4025-B045-DC448E7CC337}" destId="{969720F0-2530-4630-A25A-3F0461A76940}" srcOrd="1" destOrd="0" presId="urn:microsoft.com/office/officeart/2005/8/layout/lProcess2"/>
    <dgm:cxn modelId="{5155DA43-C6E1-6C46-B8AC-C0FFA1DA9C8B}" type="presOf" srcId="{D85E7A9F-DCCC-4CFA-8377-866746049397}" destId="{9D0599D7-BC39-4A67-A012-82700C24BFA5}" srcOrd="0" destOrd="0" presId="urn:microsoft.com/office/officeart/2005/8/layout/lProcess2"/>
    <dgm:cxn modelId="{20446210-B42C-CA41-A5CF-B38B170DD375}" type="presOf" srcId="{FEDB024B-78CD-4268-B830-06DACF62D7A9}" destId="{DD8BF7FB-04FE-434B-A562-A71B4D26CC67}" srcOrd="0" destOrd="0" presId="urn:microsoft.com/office/officeart/2005/8/layout/lProcess2"/>
    <dgm:cxn modelId="{AA1F622B-733D-9A48-A201-81B059877B93}" type="presOf" srcId="{C9495834-2FF4-4A2C-B229-DBF423D8B0CE}" destId="{11994278-411C-4D3F-BA21-4BE321D3B169}" srcOrd="0" destOrd="0" presId="urn:microsoft.com/office/officeart/2005/8/layout/lProcess2"/>
    <dgm:cxn modelId="{3A299E71-B8ED-8945-8370-B0231EF43C15}" type="presOf" srcId="{76869018-4946-4B21-9F1E-24034D414EB2}" destId="{432C514D-0E54-4ED0-8DFB-184605FCC413}" srcOrd="1" destOrd="0" presId="urn:microsoft.com/office/officeart/2005/8/layout/lProcess2"/>
    <dgm:cxn modelId="{55B62AD4-BAD5-4747-97EF-0129833D6718}" type="presOf" srcId="{2DAD2D4F-FABA-4EF1-818F-BD2F8ECC8B96}" destId="{0A388840-C77E-4D80-910C-836B1D434A3E}" srcOrd="0" destOrd="0" presId="urn:microsoft.com/office/officeart/2005/8/layout/lProcess2"/>
    <dgm:cxn modelId="{86CD98A1-C0F5-2B41-A8B8-B08C5F648F55}" type="presOf" srcId="{F9CB5B6F-AE0D-4894-8225-F3F611DFD649}" destId="{025E4B13-9154-47CE-8342-D5A7B2F54ABD}" srcOrd="0" destOrd="0" presId="urn:microsoft.com/office/officeart/2005/8/layout/lProcess2"/>
    <dgm:cxn modelId="{ED880B6F-D5D1-CA4B-AFAB-EAE0517C4A0F}" type="presOf" srcId="{78728D3F-620F-465A-AF80-D0839C4D3B59}" destId="{07B8B46D-7306-4F12-B6BB-1CD450B361CD}" srcOrd="0" destOrd="0" presId="urn:microsoft.com/office/officeart/2005/8/layout/lProcess2"/>
    <dgm:cxn modelId="{14B86181-462F-42E8-B13D-0698576BBD96}" srcId="{2DAD2D4F-FABA-4EF1-818F-BD2F8ECC8B96}" destId="{76869018-4946-4B21-9F1E-24034D414EB2}" srcOrd="1" destOrd="0" parTransId="{185CBB09-72DA-4EE5-AC8A-4653AA0EE90A}" sibTransId="{608CBB08-B078-4EBD-B3BB-4D9D72B86198}"/>
    <dgm:cxn modelId="{9E804D38-C653-4B82-9257-D75E4FB2A1DF}" srcId="{ECB8D9C5-19B9-468E-B1E2-E13EABA767A2}" destId="{FE311BE3-4CFF-4BB7-8CB0-45E605879F3E}" srcOrd="3" destOrd="0" parTransId="{2334BDF7-C7B2-4484-AAAB-8BF9B2DE7F66}" sibTransId="{87A183A5-7D8C-4E48-8C2A-C9DC16A4CC53}"/>
    <dgm:cxn modelId="{74404C8B-2A91-484B-ADE4-BC7ADAFEE7FF}" type="presOf" srcId="{362D81A8-EE17-479A-B1A3-799C01546384}" destId="{44C5AE69-70A5-48C3-B4CD-28D1C403B7E5}" srcOrd="0" destOrd="0" presId="urn:microsoft.com/office/officeart/2005/8/layout/lProcess2"/>
    <dgm:cxn modelId="{56F108F7-25A7-4377-8D35-E674D42B2DB3}" srcId="{D63456AD-73FE-4025-B045-DC448E7CC337}" destId="{8876BB9B-FCEE-4183-B681-BA95ECAA907A}" srcOrd="0" destOrd="0" parTransId="{42AD4FCF-4820-48CE-9646-0A1B58158A03}" sibTransId="{47871BBA-BE53-4419-ABE3-A37940B0A935}"/>
    <dgm:cxn modelId="{AC807864-36D3-EB4D-84D0-4EE9CE14A884}" type="presOf" srcId="{75E68C86-C486-415D-A9FB-4515DFC7EBB3}" destId="{5DC6E4C2-D083-42DC-8541-ABBCCFE6D62A}" srcOrd="0" destOrd="0" presId="urn:microsoft.com/office/officeart/2005/8/layout/lProcess2"/>
    <dgm:cxn modelId="{D5FAB3AF-C2F7-4284-8285-FE7DBAED4E74}" srcId="{ECB8D9C5-19B9-468E-B1E2-E13EABA767A2}" destId="{B474F1E7-87EC-4AFE-82D5-F3C09F81A662}" srcOrd="6" destOrd="0" parTransId="{0B57E02A-1E88-452C-B330-95554EDD688B}" sibTransId="{E614CD37-3BB5-4FDB-961D-3E98996A6B41}"/>
    <dgm:cxn modelId="{99A69EEE-67D7-344E-948E-B1B26B948C58}" type="presParOf" srcId="{0A388840-C77E-4D80-910C-836B1D434A3E}" destId="{6E2297DD-1396-4D01-AEB4-F17D0093B82A}" srcOrd="0" destOrd="0" presId="urn:microsoft.com/office/officeart/2005/8/layout/lProcess2"/>
    <dgm:cxn modelId="{1655D1EF-F29D-1748-A474-E5973C6C79E3}" type="presParOf" srcId="{6E2297DD-1396-4D01-AEB4-F17D0093B82A}" destId="{F16C2971-1EC1-4572-BE1E-7B6D4D5C4E8B}" srcOrd="0" destOrd="0" presId="urn:microsoft.com/office/officeart/2005/8/layout/lProcess2"/>
    <dgm:cxn modelId="{27B2E01D-A8B1-F047-8A33-E1BF84E3AF8E}" type="presParOf" srcId="{6E2297DD-1396-4D01-AEB4-F17D0093B82A}" destId="{FA980E68-760F-4F08-BD32-6E4DF6EB17C1}" srcOrd="1" destOrd="0" presId="urn:microsoft.com/office/officeart/2005/8/layout/lProcess2"/>
    <dgm:cxn modelId="{EDCF885C-5D2C-AF4E-8C91-9C3E18E1D0ED}" type="presParOf" srcId="{6E2297DD-1396-4D01-AEB4-F17D0093B82A}" destId="{1E10DB39-BFFD-4A7A-AFA7-4FF5D6BE6CD9}" srcOrd="2" destOrd="0" presId="urn:microsoft.com/office/officeart/2005/8/layout/lProcess2"/>
    <dgm:cxn modelId="{241E3475-1747-1743-A17E-EA018E80B7A2}" type="presParOf" srcId="{1E10DB39-BFFD-4A7A-AFA7-4FF5D6BE6CD9}" destId="{FEF8FA50-C84B-4324-B060-D0F28847FF59}" srcOrd="0" destOrd="0" presId="urn:microsoft.com/office/officeart/2005/8/layout/lProcess2"/>
    <dgm:cxn modelId="{4758F468-F029-A647-AAC8-F7A72DDDDCD4}" type="presParOf" srcId="{FEF8FA50-C84B-4324-B060-D0F28847FF59}" destId="{07B8B46D-7306-4F12-B6BB-1CD450B361CD}" srcOrd="0" destOrd="0" presId="urn:microsoft.com/office/officeart/2005/8/layout/lProcess2"/>
    <dgm:cxn modelId="{02189510-E979-6649-9C72-D05593676B8E}" type="presParOf" srcId="{FEF8FA50-C84B-4324-B060-D0F28847FF59}" destId="{75585DC3-A994-492A-98D6-E7C2BCD13083}" srcOrd="1" destOrd="0" presId="urn:microsoft.com/office/officeart/2005/8/layout/lProcess2"/>
    <dgm:cxn modelId="{C474AC7E-AB35-B541-99AA-79E4A21A23FB}" type="presParOf" srcId="{FEF8FA50-C84B-4324-B060-D0F28847FF59}" destId="{025E4B13-9154-47CE-8342-D5A7B2F54ABD}" srcOrd="2" destOrd="0" presId="urn:microsoft.com/office/officeart/2005/8/layout/lProcess2"/>
    <dgm:cxn modelId="{B0A35396-7A3B-3342-8E11-10A55AB7E406}" type="presParOf" srcId="{FEF8FA50-C84B-4324-B060-D0F28847FF59}" destId="{2E521AD7-3ACC-4831-8204-FE49458FD9B1}" srcOrd="3" destOrd="0" presId="urn:microsoft.com/office/officeart/2005/8/layout/lProcess2"/>
    <dgm:cxn modelId="{3DDF5A00-AAF9-8444-871D-2EB9D8C8C604}" type="presParOf" srcId="{FEF8FA50-C84B-4324-B060-D0F28847FF59}" destId="{11994278-411C-4D3F-BA21-4BE321D3B169}" srcOrd="4" destOrd="0" presId="urn:microsoft.com/office/officeart/2005/8/layout/lProcess2"/>
    <dgm:cxn modelId="{F6C12CD8-BD88-324D-B187-90ED9B704E41}" type="presParOf" srcId="{FEF8FA50-C84B-4324-B060-D0F28847FF59}" destId="{6FD4E56A-5F20-4611-B8A9-2ACB75DD0830}" srcOrd="5" destOrd="0" presId="urn:microsoft.com/office/officeart/2005/8/layout/lProcess2"/>
    <dgm:cxn modelId="{F8171B5A-F287-1240-88D7-FD5267D2D247}" type="presParOf" srcId="{FEF8FA50-C84B-4324-B060-D0F28847FF59}" destId="{3655B723-59C7-4A80-BEE7-92D752176EDC}" srcOrd="6" destOrd="0" presId="urn:microsoft.com/office/officeart/2005/8/layout/lProcess2"/>
    <dgm:cxn modelId="{CB117392-D66B-8F46-99E0-0AB8ABB0FF6B}" type="presParOf" srcId="{FEF8FA50-C84B-4324-B060-D0F28847FF59}" destId="{1ADF1C98-3715-4B7F-A329-303EE731ED50}" srcOrd="7" destOrd="0" presId="urn:microsoft.com/office/officeart/2005/8/layout/lProcess2"/>
    <dgm:cxn modelId="{6F375D83-A8E7-FA44-AF7C-67DB5086F504}" type="presParOf" srcId="{FEF8FA50-C84B-4324-B060-D0F28847FF59}" destId="{5DC6E4C2-D083-42DC-8541-ABBCCFE6D62A}" srcOrd="8" destOrd="0" presId="urn:microsoft.com/office/officeart/2005/8/layout/lProcess2"/>
    <dgm:cxn modelId="{56108F6D-D4D8-0D4D-9F13-E8FD041F6BF5}" type="presParOf" srcId="{FEF8FA50-C84B-4324-B060-D0F28847FF59}" destId="{7E93A7A3-C489-4D79-807F-E7CAD67816C0}" srcOrd="9" destOrd="0" presId="urn:microsoft.com/office/officeart/2005/8/layout/lProcess2"/>
    <dgm:cxn modelId="{EC6889D4-5EF7-BE47-A664-363231E0E02B}" type="presParOf" srcId="{FEF8FA50-C84B-4324-B060-D0F28847FF59}" destId="{1A714F96-5D74-4AEE-B5F3-0CC3892F449D}" srcOrd="10" destOrd="0" presId="urn:microsoft.com/office/officeart/2005/8/layout/lProcess2"/>
    <dgm:cxn modelId="{22CA0ED1-8D9B-8448-9E1D-6CB304912ED6}" type="presParOf" srcId="{FEF8FA50-C84B-4324-B060-D0F28847FF59}" destId="{B291CE5B-384F-4D98-9328-B5C1674F9743}" srcOrd="11" destOrd="0" presId="urn:microsoft.com/office/officeart/2005/8/layout/lProcess2"/>
    <dgm:cxn modelId="{5766C97E-A4F6-6F4E-82E0-6F2C0E798393}" type="presParOf" srcId="{FEF8FA50-C84B-4324-B060-D0F28847FF59}" destId="{CADB55D8-5C8E-491C-9653-0197F74DDEEF}" srcOrd="12" destOrd="0" presId="urn:microsoft.com/office/officeart/2005/8/layout/lProcess2"/>
    <dgm:cxn modelId="{0575476D-CE01-C548-B1BA-F9F4631A51E6}" type="presParOf" srcId="{0A388840-C77E-4D80-910C-836B1D434A3E}" destId="{0878C6FC-25BD-4CFA-8EB6-7C044CF92F06}" srcOrd="1" destOrd="0" presId="urn:microsoft.com/office/officeart/2005/8/layout/lProcess2"/>
    <dgm:cxn modelId="{BB07413E-A4B3-1F4E-9E8D-DD64461C21B9}" type="presParOf" srcId="{0A388840-C77E-4D80-910C-836B1D434A3E}" destId="{0DF55998-284D-4A3D-9BAB-5BB8587BB9DB}" srcOrd="2" destOrd="0" presId="urn:microsoft.com/office/officeart/2005/8/layout/lProcess2"/>
    <dgm:cxn modelId="{A3A185CE-D993-354E-B92F-435077AC4948}" type="presParOf" srcId="{0DF55998-284D-4A3D-9BAB-5BB8587BB9DB}" destId="{E8D803EE-C084-4DCA-A726-FC5270410737}" srcOrd="0" destOrd="0" presId="urn:microsoft.com/office/officeart/2005/8/layout/lProcess2"/>
    <dgm:cxn modelId="{29FA8BCD-1FA1-0742-8C41-BA2F4C339D75}" type="presParOf" srcId="{0DF55998-284D-4A3D-9BAB-5BB8587BB9DB}" destId="{432C514D-0E54-4ED0-8DFB-184605FCC413}" srcOrd="1" destOrd="0" presId="urn:microsoft.com/office/officeart/2005/8/layout/lProcess2"/>
    <dgm:cxn modelId="{52D8BD46-ED90-5F49-AEF9-398B1E19AF31}" type="presParOf" srcId="{0DF55998-284D-4A3D-9BAB-5BB8587BB9DB}" destId="{238BDEC0-E5DF-4AAC-B1CD-C8F54DA4BFC2}" srcOrd="2" destOrd="0" presId="urn:microsoft.com/office/officeart/2005/8/layout/lProcess2"/>
    <dgm:cxn modelId="{96543E90-0D4F-FF4F-9511-FEA8118333AF}" type="presParOf" srcId="{238BDEC0-E5DF-4AAC-B1CD-C8F54DA4BFC2}" destId="{6FA0FA77-99AA-4234-86B6-EB3D69ABC63F}" srcOrd="0" destOrd="0" presId="urn:microsoft.com/office/officeart/2005/8/layout/lProcess2"/>
    <dgm:cxn modelId="{B8C70CB0-F28A-7546-A7E9-389C9F4621AB}" type="presParOf" srcId="{6FA0FA77-99AA-4234-86B6-EB3D69ABC63F}" destId="{DA0668F4-1833-41D4-81F9-9F727CD642E7}" srcOrd="0" destOrd="0" presId="urn:microsoft.com/office/officeart/2005/8/layout/lProcess2"/>
    <dgm:cxn modelId="{953D3935-B65A-1845-9441-814E29F72F26}" type="presParOf" srcId="{6FA0FA77-99AA-4234-86B6-EB3D69ABC63F}" destId="{925D3B99-651F-4554-BA96-A01384C4C8D1}" srcOrd="1" destOrd="0" presId="urn:microsoft.com/office/officeart/2005/8/layout/lProcess2"/>
    <dgm:cxn modelId="{4ABD267D-D8D8-1B43-8F5E-B9B6665A7422}" type="presParOf" srcId="{6FA0FA77-99AA-4234-86B6-EB3D69ABC63F}" destId="{45F87D0F-8D00-41A6-AA8E-3461ECE46528}" srcOrd="2" destOrd="0" presId="urn:microsoft.com/office/officeart/2005/8/layout/lProcess2"/>
    <dgm:cxn modelId="{868F2A4E-AD68-DE44-BF02-DD6C4FB6DB33}" type="presParOf" srcId="{6FA0FA77-99AA-4234-86B6-EB3D69ABC63F}" destId="{03C96270-EEC0-4471-9CF5-46028E7F25BF}" srcOrd="3" destOrd="0" presId="urn:microsoft.com/office/officeart/2005/8/layout/lProcess2"/>
    <dgm:cxn modelId="{C19A89FD-F78C-8346-9320-2F0DBA0C37A3}" type="presParOf" srcId="{6FA0FA77-99AA-4234-86B6-EB3D69ABC63F}" destId="{DD8BF7FB-04FE-434B-A562-A71B4D26CC67}" srcOrd="4" destOrd="0" presId="urn:microsoft.com/office/officeart/2005/8/layout/lProcess2"/>
    <dgm:cxn modelId="{3A703A0E-0912-4A4C-9236-D4AF425F9650}" type="presParOf" srcId="{0A388840-C77E-4D80-910C-836B1D434A3E}" destId="{C71A5C78-CC1E-45ED-87D2-7165C9A78CAE}" srcOrd="3" destOrd="0" presId="urn:microsoft.com/office/officeart/2005/8/layout/lProcess2"/>
    <dgm:cxn modelId="{AB9737D2-D214-7142-B828-3816339528CF}" type="presParOf" srcId="{0A388840-C77E-4D80-910C-836B1D434A3E}" destId="{23D08B1A-1CE1-4D2A-8615-0B1A1283DAD1}" srcOrd="4" destOrd="0" presId="urn:microsoft.com/office/officeart/2005/8/layout/lProcess2"/>
    <dgm:cxn modelId="{4955EBBF-A87B-9844-86D8-2AC2B993F2D5}" type="presParOf" srcId="{23D08B1A-1CE1-4D2A-8615-0B1A1283DAD1}" destId="{4AB1AC80-9552-4E8C-89E0-B47E463BB931}" srcOrd="0" destOrd="0" presId="urn:microsoft.com/office/officeart/2005/8/layout/lProcess2"/>
    <dgm:cxn modelId="{3C43D246-F05F-0147-9A91-4C90790C115D}" type="presParOf" srcId="{23D08B1A-1CE1-4D2A-8615-0B1A1283DAD1}" destId="{969720F0-2530-4630-A25A-3F0461A76940}" srcOrd="1" destOrd="0" presId="urn:microsoft.com/office/officeart/2005/8/layout/lProcess2"/>
    <dgm:cxn modelId="{1018CC24-8E80-2444-BBF6-B12DA91D3513}" type="presParOf" srcId="{23D08B1A-1CE1-4D2A-8615-0B1A1283DAD1}" destId="{C07B701F-6952-4840-8A94-24394D1E944E}" srcOrd="2" destOrd="0" presId="urn:microsoft.com/office/officeart/2005/8/layout/lProcess2"/>
    <dgm:cxn modelId="{0E660518-9999-5649-A975-96AC2305E9E6}" type="presParOf" srcId="{C07B701F-6952-4840-8A94-24394D1E944E}" destId="{96C81E81-D82C-4053-B4F5-D5C26815E743}" srcOrd="0" destOrd="0" presId="urn:microsoft.com/office/officeart/2005/8/layout/lProcess2"/>
    <dgm:cxn modelId="{8C29018B-584E-FB42-8831-71775B668683}" type="presParOf" srcId="{96C81E81-D82C-4053-B4F5-D5C26815E743}" destId="{079C3112-354D-4F6B-8434-53375B58ECFD}" srcOrd="0" destOrd="0" presId="urn:microsoft.com/office/officeart/2005/8/layout/lProcess2"/>
    <dgm:cxn modelId="{1B429B1B-8B31-804E-85DA-EB1ACA4E8711}" type="presParOf" srcId="{96C81E81-D82C-4053-B4F5-D5C26815E743}" destId="{D6A8E35D-F8D1-4C0C-90D3-80B48BE62FF3}" srcOrd="1" destOrd="0" presId="urn:microsoft.com/office/officeart/2005/8/layout/lProcess2"/>
    <dgm:cxn modelId="{3F5E8392-5E4E-CC44-B871-DAA415C66AB6}" type="presParOf" srcId="{96C81E81-D82C-4053-B4F5-D5C26815E743}" destId="{656B316D-4BAB-4AF6-BA11-CFBDA608BB1D}" srcOrd="2" destOrd="0" presId="urn:microsoft.com/office/officeart/2005/8/layout/lProcess2"/>
    <dgm:cxn modelId="{9D32415A-382A-1045-93D6-734048F06287}" type="presParOf" srcId="{96C81E81-D82C-4053-B4F5-D5C26815E743}" destId="{57AA0A7F-1505-4B2D-80F8-86D453354FD7}" srcOrd="3" destOrd="0" presId="urn:microsoft.com/office/officeart/2005/8/layout/lProcess2"/>
    <dgm:cxn modelId="{30128565-37DF-934A-96A0-6D2985DF08F0}" type="presParOf" srcId="{96C81E81-D82C-4053-B4F5-D5C26815E743}" destId="{44C5AE69-70A5-48C3-B4CD-28D1C403B7E5}" srcOrd="4" destOrd="0" presId="urn:microsoft.com/office/officeart/2005/8/layout/lProcess2"/>
    <dgm:cxn modelId="{5BB9EF9E-BF5F-2B45-9923-9BD0D5FD2D3D}" type="presParOf" srcId="{0A388840-C77E-4D80-910C-836B1D434A3E}" destId="{B4528A1F-0C19-489A-AEDA-ADA7D03591A5}" srcOrd="5" destOrd="0" presId="urn:microsoft.com/office/officeart/2005/8/layout/lProcess2"/>
    <dgm:cxn modelId="{32792723-B5A9-6744-9D98-1E8B6348FDBE}" type="presParOf" srcId="{0A388840-C77E-4D80-910C-836B1D434A3E}" destId="{8B7BD2D5-D389-4FC1-AE8B-FC9F9F8C30B8}" srcOrd="6" destOrd="0" presId="urn:microsoft.com/office/officeart/2005/8/layout/lProcess2"/>
    <dgm:cxn modelId="{1E5CD158-4F72-C740-97CC-515220F45901}" type="presParOf" srcId="{8B7BD2D5-D389-4FC1-AE8B-FC9F9F8C30B8}" destId="{9D0599D7-BC39-4A67-A012-82700C24BFA5}" srcOrd="0" destOrd="0" presId="urn:microsoft.com/office/officeart/2005/8/layout/lProcess2"/>
    <dgm:cxn modelId="{74ADDB1B-47D4-5A4D-B170-B67C180F6F6F}" type="presParOf" srcId="{8B7BD2D5-D389-4FC1-AE8B-FC9F9F8C30B8}" destId="{F829010F-C6AF-4B71-9949-6A1031AEAF34}" srcOrd="1" destOrd="0" presId="urn:microsoft.com/office/officeart/2005/8/layout/lProcess2"/>
    <dgm:cxn modelId="{C5C93BBF-2DC4-5147-B4EE-E81E2C281F96}" type="presParOf" srcId="{8B7BD2D5-D389-4FC1-AE8B-FC9F9F8C30B8}" destId="{B56AA7D5-BDEF-4C54-BD3D-A019DE1EB4FC}" srcOrd="2" destOrd="0" presId="urn:microsoft.com/office/officeart/2005/8/layout/lProcess2"/>
    <dgm:cxn modelId="{4E6F1F07-D835-354C-A2CA-3A4438B256F1}" type="presParOf" srcId="{B56AA7D5-BDEF-4C54-BD3D-A019DE1EB4FC}" destId="{0516B78D-A6D1-4A10-8F1E-E746215F8749}" srcOrd="0" destOrd="0" presId="urn:microsoft.com/office/officeart/2005/8/layout/lProcess2"/>
    <dgm:cxn modelId="{C5AE9046-0B02-EC41-A43A-8955B2F8B8DF}" type="presParOf" srcId="{0516B78D-A6D1-4A10-8F1E-E746215F8749}" destId="{CCE64485-4149-446B-B8ED-91B7B504C78A}" srcOrd="0" destOrd="0" presId="urn:microsoft.com/office/officeart/2005/8/layout/lProcess2"/>
    <dgm:cxn modelId="{BD86ED07-8F8A-5E44-A666-8E8C39E2736F}" type="presParOf" srcId="{0516B78D-A6D1-4A10-8F1E-E746215F8749}" destId="{DC23B3C9-E684-4FD2-A489-4659230DE4A0}" srcOrd="1" destOrd="0" presId="urn:microsoft.com/office/officeart/2005/8/layout/lProcess2"/>
    <dgm:cxn modelId="{07F6241D-06F7-D44C-ABA3-6D0F39ADECA9}" type="presParOf" srcId="{0516B78D-A6D1-4A10-8F1E-E746215F8749}" destId="{ABA7C58C-1795-40B2-AE02-968E0D6BFFA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A622E-5DA2-489C-A8A6-5532F1778B29}">
      <dsp:nvSpPr>
        <dsp:cNvPr id="0" name=""/>
        <dsp:cNvSpPr/>
      </dsp:nvSpPr>
      <dsp:spPr>
        <a:xfrm rot="5400000">
          <a:off x="1059865" y="-456171"/>
          <a:ext cx="443707" cy="14686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0000"/>
              </a:solidFill>
              <a:latin typeface="+mn-lt"/>
            </a:rPr>
            <a:t>120</a:t>
          </a:r>
          <a:r>
            <a:rPr lang="ru-RU" sz="900" b="0" kern="1200" dirty="0" smtClean="0">
              <a:solidFill>
                <a:srgbClr val="000000"/>
              </a:solidFill>
              <a:latin typeface="+mn-lt"/>
            </a:rPr>
            <a:t> </a:t>
          </a:r>
          <a:r>
            <a:rPr lang="en-US" sz="900" b="1" kern="1200" dirty="0" smtClean="0">
              <a:latin typeface="Cambria" pitchFamily="18" charset="0"/>
            </a:rPr>
            <a:t>€</a:t>
          </a:r>
          <a:r>
            <a:rPr lang="ru-RU" sz="900" b="0" kern="1200" dirty="0" smtClean="0">
              <a:solidFill>
                <a:srgbClr val="000000"/>
              </a:solidFill>
              <a:latin typeface="+mn-lt"/>
            </a:rPr>
            <a:t>/</a:t>
          </a:r>
          <a:r>
            <a:rPr lang="en-US" sz="900" b="0" kern="1200" dirty="0" smtClean="0">
              <a:solidFill>
                <a:srgbClr val="000000"/>
              </a:solidFill>
              <a:latin typeface="+mn-lt"/>
            </a:rPr>
            <a:t>m</a:t>
          </a:r>
          <a:r>
            <a:rPr lang="ru-RU" sz="900" b="0" kern="1200" baseline="30000" dirty="0" smtClean="0">
              <a:solidFill>
                <a:srgbClr val="000000"/>
              </a:solidFill>
              <a:latin typeface="+mn-lt"/>
            </a:rPr>
            <a:t>2</a:t>
          </a:r>
          <a:endParaRPr lang="ru-RU" sz="900" b="0" kern="1200" dirty="0">
            <a:latin typeface="+mn-lt"/>
          </a:endParaRPr>
        </a:p>
      </dsp:txBody>
      <dsp:txXfrm rot="-5400000">
        <a:off x="547389" y="77965"/>
        <a:ext cx="1446999" cy="400387"/>
      </dsp:txXfrm>
    </dsp:sp>
    <dsp:sp modelId="{53911459-F6F5-4FD1-8146-E2B9A34822A9}">
      <dsp:nvSpPr>
        <dsp:cNvPr id="0" name=""/>
        <dsp:cNvSpPr/>
      </dsp:nvSpPr>
      <dsp:spPr>
        <a:xfrm>
          <a:off x="174" y="840"/>
          <a:ext cx="547215" cy="5546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ambria" pitchFamily="18" charset="0"/>
            </a:rPr>
            <a:t>1-st</a:t>
          </a:r>
          <a:r>
            <a:rPr lang="ru-RU" sz="1200" kern="1200" dirty="0" smtClean="0">
              <a:latin typeface="Cambria" pitchFamily="18" charset="0"/>
            </a:rPr>
            <a:t> </a:t>
          </a:r>
          <a:r>
            <a:rPr lang="en-US" sz="1200" kern="1200" dirty="0" smtClean="0">
              <a:latin typeface="Cambria" pitchFamily="18" charset="0"/>
            </a:rPr>
            <a:t>year</a:t>
          </a:r>
          <a:endParaRPr lang="ru-RU" sz="1200" kern="1200" dirty="0">
            <a:latin typeface="Cambria" pitchFamily="18" charset="0"/>
          </a:endParaRPr>
        </a:p>
      </dsp:txBody>
      <dsp:txXfrm>
        <a:off x="26887" y="27553"/>
        <a:ext cx="493789" cy="501208"/>
      </dsp:txXfrm>
    </dsp:sp>
    <dsp:sp modelId="{A6A9511A-9718-4B22-AC53-B67DB122287D}">
      <dsp:nvSpPr>
        <dsp:cNvPr id="0" name=""/>
        <dsp:cNvSpPr/>
      </dsp:nvSpPr>
      <dsp:spPr>
        <a:xfrm rot="5400000">
          <a:off x="1059865" y="126194"/>
          <a:ext cx="443707" cy="14686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0000"/>
              </a:solidFill>
              <a:latin typeface="+mn-lt"/>
            </a:rPr>
            <a:t>150 </a:t>
          </a:r>
          <a:r>
            <a:rPr lang="en-US" sz="1100" b="1" kern="1200" dirty="0" smtClean="0">
              <a:latin typeface="Cambria" pitchFamily="18" charset="0"/>
            </a:rPr>
            <a:t>€</a:t>
          </a:r>
          <a:r>
            <a:rPr lang="ru-RU" sz="900" b="0" kern="1200" dirty="0" smtClean="0">
              <a:solidFill>
                <a:srgbClr val="000000"/>
              </a:solidFill>
              <a:latin typeface="+mn-lt"/>
            </a:rPr>
            <a:t>/</a:t>
          </a:r>
          <a:r>
            <a:rPr lang="en-US" sz="900" b="0" kern="1200" dirty="0" smtClean="0">
              <a:solidFill>
                <a:srgbClr val="000000"/>
              </a:solidFill>
              <a:latin typeface="+mn-lt"/>
            </a:rPr>
            <a:t>m</a:t>
          </a:r>
          <a:r>
            <a:rPr lang="ru-RU" sz="900" b="0" kern="1200" baseline="30000" dirty="0" smtClean="0">
              <a:solidFill>
                <a:srgbClr val="000000"/>
              </a:solidFill>
              <a:latin typeface="+mn-lt"/>
            </a:rPr>
            <a:t>2</a:t>
          </a:r>
          <a:endParaRPr lang="ru-RU" sz="900" kern="1200" dirty="0">
            <a:latin typeface="Cambria" pitchFamily="18" charset="0"/>
          </a:endParaRPr>
        </a:p>
      </dsp:txBody>
      <dsp:txXfrm rot="-5400000">
        <a:off x="547389" y="660330"/>
        <a:ext cx="1446999" cy="400387"/>
      </dsp:txXfrm>
    </dsp:sp>
    <dsp:sp modelId="{AE382467-826E-4406-AB27-77665A5FB6B3}">
      <dsp:nvSpPr>
        <dsp:cNvPr id="0" name=""/>
        <dsp:cNvSpPr/>
      </dsp:nvSpPr>
      <dsp:spPr>
        <a:xfrm>
          <a:off x="174" y="583207"/>
          <a:ext cx="547215" cy="5546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mbria" pitchFamily="18" charset="0"/>
            </a:rPr>
            <a:t>2-</a:t>
          </a:r>
          <a:r>
            <a:rPr lang="en-US" sz="1200" kern="1200" dirty="0" err="1" smtClean="0">
              <a:latin typeface="Cambria" pitchFamily="18" charset="0"/>
            </a:rPr>
            <a:t>nd</a:t>
          </a:r>
          <a:r>
            <a:rPr lang="ru-RU" sz="1200" kern="1200" dirty="0" smtClean="0">
              <a:latin typeface="Cambria" pitchFamily="18" charset="0"/>
            </a:rPr>
            <a:t> </a:t>
          </a:r>
          <a:r>
            <a:rPr lang="en-US" sz="1200" kern="1200" dirty="0" smtClean="0">
              <a:latin typeface="Cambria" pitchFamily="18" charset="0"/>
            </a:rPr>
            <a:t>year</a:t>
          </a:r>
          <a:endParaRPr lang="ru-RU" sz="1200" kern="1200" dirty="0">
            <a:latin typeface="Cambria" pitchFamily="18" charset="0"/>
          </a:endParaRPr>
        </a:p>
      </dsp:txBody>
      <dsp:txXfrm>
        <a:off x="26887" y="609920"/>
        <a:ext cx="493789" cy="501208"/>
      </dsp:txXfrm>
    </dsp:sp>
    <dsp:sp modelId="{F3AB4360-062A-404A-BC78-6D2EF416D54B}">
      <dsp:nvSpPr>
        <dsp:cNvPr id="0" name=""/>
        <dsp:cNvSpPr/>
      </dsp:nvSpPr>
      <dsp:spPr>
        <a:xfrm rot="5400000">
          <a:off x="1059865" y="708561"/>
          <a:ext cx="443707" cy="146865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solidFill>
                <a:srgbClr val="000000"/>
              </a:solidFill>
              <a:latin typeface="+mn-lt"/>
            </a:rPr>
            <a:t>200</a:t>
          </a:r>
          <a:r>
            <a:rPr lang="ru-RU" sz="900" b="0" kern="1200" dirty="0" smtClean="0">
              <a:solidFill>
                <a:srgbClr val="000000"/>
              </a:solidFill>
              <a:latin typeface="+mn-lt"/>
            </a:rPr>
            <a:t> </a:t>
          </a:r>
          <a:r>
            <a:rPr lang="en-US" sz="900" b="1" kern="1200" dirty="0" smtClean="0">
              <a:latin typeface="Cambria" pitchFamily="18" charset="0"/>
            </a:rPr>
            <a:t>€</a:t>
          </a:r>
          <a:r>
            <a:rPr lang="ru-RU" sz="900" b="0" kern="1200" dirty="0" smtClean="0">
              <a:solidFill>
                <a:srgbClr val="000000"/>
              </a:solidFill>
              <a:latin typeface="+mn-lt"/>
            </a:rPr>
            <a:t>/</a:t>
          </a:r>
          <a:r>
            <a:rPr lang="en-US" sz="900" b="0" kern="1200" dirty="0" smtClean="0">
              <a:solidFill>
                <a:srgbClr val="000000"/>
              </a:solidFill>
              <a:latin typeface="+mn-lt"/>
            </a:rPr>
            <a:t>m</a:t>
          </a:r>
          <a:r>
            <a:rPr lang="ru-RU" sz="900" b="0" kern="1200" baseline="30000" dirty="0" smtClean="0">
              <a:solidFill>
                <a:srgbClr val="000000"/>
              </a:solidFill>
              <a:latin typeface="+mn-lt"/>
            </a:rPr>
            <a:t>2</a:t>
          </a:r>
          <a:endParaRPr lang="ru-RU" sz="900" kern="1200" dirty="0">
            <a:latin typeface="Cambria" pitchFamily="18" charset="0"/>
          </a:endParaRPr>
        </a:p>
      </dsp:txBody>
      <dsp:txXfrm rot="-5400000">
        <a:off x="547389" y="1242697"/>
        <a:ext cx="1446999" cy="400387"/>
      </dsp:txXfrm>
    </dsp:sp>
    <dsp:sp modelId="{2615DA5C-3B07-48A0-9F99-9BE078437669}">
      <dsp:nvSpPr>
        <dsp:cNvPr id="0" name=""/>
        <dsp:cNvSpPr/>
      </dsp:nvSpPr>
      <dsp:spPr>
        <a:xfrm>
          <a:off x="174" y="1165573"/>
          <a:ext cx="547215" cy="5546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ambria" pitchFamily="18" charset="0"/>
            </a:rPr>
            <a:t>3-</a:t>
          </a:r>
          <a:r>
            <a:rPr lang="en-US" sz="1200" kern="1200" dirty="0" err="1" smtClean="0">
              <a:latin typeface="Cambria" pitchFamily="18" charset="0"/>
            </a:rPr>
            <a:t>rd</a:t>
          </a:r>
          <a:r>
            <a:rPr lang="ru-RU" sz="1200" kern="1200" dirty="0" smtClean="0">
              <a:latin typeface="Cambria" pitchFamily="18" charset="0"/>
            </a:rPr>
            <a:t> </a:t>
          </a:r>
          <a:r>
            <a:rPr lang="en-US" sz="1200" kern="1200" dirty="0" smtClean="0">
              <a:latin typeface="Cambria" pitchFamily="18" charset="0"/>
            </a:rPr>
            <a:t>year</a:t>
          </a:r>
          <a:endParaRPr lang="ru-RU" sz="1200" kern="1200" dirty="0">
            <a:latin typeface="Cambria" pitchFamily="18" charset="0"/>
          </a:endParaRPr>
        </a:p>
      </dsp:txBody>
      <dsp:txXfrm>
        <a:off x="26887" y="1192286"/>
        <a:ext cx="493789" cy="501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F0C9C-C6AB-4688-AD0F-68F309D403DA}">
      <dsp:nvSpPr>
        <dsp:cNvPr id="0" name=""/>
        <dsp:cNvSpPr/>
      </dsp:nvSpPr>
      <dsp:spPr>
        <a:xfrm>
          <a:off x="1071440" y="115845"/>
          <a:ext cx="1696914" cy="714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n-lt"/>
            </a:rPr>
            <a:t>Radio electronics, instrumentation, energy</a:t>
          </a:r>
          <a:endParaRPr lang="ru-RU" sz="1300" kern="1200" dirty="0">
            <a:latin typeface="+mn-lt"/>
          </a:endParaRPr>
        </a:p>
      </dsp:txBody>
      <dsp:txXfrm>
        <a:off x="1071440" y="115845"/>
        <a:ext cx="1696914" cy="714788"/>
      </dsp:txXfrm>
    </dsp:sp>
    <dsp:sp modelId="{9BC6253C-1D1D-42BC-9B80-310689879433}">
      <dsp:nvSpPr>
        <dsp:cNvPr id="0" name=""/>
        <dsp:cNvSpPr/>
      </dsp:nvSpPr>
      <dsp:spPr>
        <a:xfrm>
          <a:off x="2916079" y="115845"/>
          <a:ext cx="1531212" cy="714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 smtClean="0">
              <a:latin typeface="+mn-lt"/>
            </a:rPr>
            <a:t>Navigation, aerospace technology</a:t>
          </a:r>
          <a:endParaRPr lang="ru-RU" sz="1300" kern="1200" dirty="0">
            <a:latin typeface="+mn-lt"/>
          </a:endParaRPr>
        </a:p>
      </dsp:txBody>
      <dsp:txXfrm>
        <a:off x="2916079" y="115845"/>
        <a:ext cx="1531212" cy="714788"/>
      </dsp:txXfrm>
    </dsp:sp>
    <dsp:sp modelId="{25021B74-0808-4636-A85F-EDC3AAD05B47}">
      <dsp:nvSpPr>
        <dsp:cNvPr id="0" name=""/>
        <dsp:cNvSpPr/>
      </dsp:nvSpPr>
      <dsp:spPr>
        <a:xfrm>
          <a:off x="1071440" y="980520"/>
          <a:ext cx="1698532" cy="714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n-lt"/>
            </a:rPr>
            <a:t>Automation, control systems and resource accounting</a:t>
          </a:r>
          <a:endParaRPr lang="ru-RU" sz="1300" kern="1200" dirty="0">
            <a:latin typeface="+mn-lt"/>
          </a:endParaRPr>
        </a:p>
      </dsp:txBody>
      <dsp:txXfrm>
        <a:off x="1071440" y="980520"/>
        <a:ext cx="1698532" cy="714788"/>
      </dsp:txXfrm>
    </dsp:sp>
    <dsp:sp modelId="{64B1AFCF-4864-430E-BFD0-9EC0D4B0C13E}">
      <dsp:nvSpPr>
        <dsp:cNvPr id="0" name=""/>
        <dsp:cNvSpPr/>
      </dsp:nvSpPr>
      <dsp:spPr>
        <a:xfrm>
          <a:off x="2916079" y="1845202"/>
          <a:ext cx="1583198" cy="714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n-lt"/>
            </a:rPr>
            <a:t>Electronic components and equipment</a:t>
          </a:r>
          <a:endParaRPr lang="ru-RU" sz="1300" kern="1200" dirty="0">
            <a:latin typeface="+mn-lt"/>
          </a:endParaRPr>
        </a:p>
      </dsp:txBody>
      <dsp:txXfrm>
        <a:off x="2916079" y="1845202"/>
        <a:ext cx="1583198" cy="714788"/>
      </dsp:txXfrm>
    </dsp:sp>
    <dsp:sp modelId="{811CC9E5-CE87-4F12-AD14-D5AD8F3F0D29}">
      <dsp:nvSpPr>
        <dsp:cNvPr id="0" name=""/>
        <dsp:cNvSpPr/>
      </dsp:nvSpPr>
      <dsp:spPr>
        <a:xfrm>
          <a:off x="1071440" y="1845195"/>
          <a:ext cx="1711437" cy="714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n-lt"/>
            </a:rPr>
            <a:t>Medical equipment, training equipment</a:t>
          </a:r>
          <a:endParaRPr lang="ru-RU" sz="1300" kern="1200" dirty="0">
            <a:latin typeface="+mn-lt"/>
          </a:endParaRPr>
        </a:p>
      </dsp:txBody>
      <dsp:txXfrm>
        <a:off x="1071440" y="1845195"/>
        <a:ext cx="1711437" cy="714788"/>
      </dsp:txXfrm>
    </dsp:sp>
    <dsp:sp modelId="{FA0E2147-9DD9-4F26-A367-E43FED143785}">
      <dsp:nvSpPr>
        <dsp:cNvPr id="0" name=""/>
        <dsp:cNvSpPr/>
      </dsp:nvSpPr>
      <dsp:spPr>
        <a:xfrm>
          <a:off x="2916079" y="980513"/>
          <a:ext cx="1552646" cy="7147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+mn-lt"/>
            </a:rPr>
            <a:t>IT, telecommunications</a:t>
          </a:r>
          <a:endParaRPr lang="ru-RU" sz="1300" kern="1200" dirty="0">
            <a:latin typeface="+mn-lt"/>
          </a:endParaRPr>
        </a:p>
      </dsp:txBody>
      <dsp:txXfrm>
        <a:off x="2916079" y="980513"/>
        <a:ext cx="1552646" cy="7147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C114D-E480-4E28-9FA0-821D636EF608}">
      <dsp:nvSpPr>
        <dsp:cNvPr id="0" name=""/>
        <dsp:cNvSpPr/>
      </dsp:nvSpPr>
      <dsp:spPr>
        <a:xfrm rot="10800000">
          <a:off x="743820" y="1092"/>
          <a:ext cx="2624532" cy="80001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78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Total area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n-lt"/>
            </a:rPr>
            <a:t>12 </a:t>
          </a:r>
          <a:r>
            <a:rPr lang="en-US" sz="1400" kern="1200" dirty="0" smtClean="0">
              <a:latin typeface="+mn-lt"/>
            </a:rPr>
            <a:t>hectare</a:t>
          </a:r>
          <a:endParaRPr lang="ru-RU" sz="1400" kern="1200" dirty="0">
            <a:latin typeface="+mn-lt"/>
          </a:endParaRPr>
        </a:p>
      </dsp:txBody>
      <dsp:txXfrm rot="10800000">
        <a:off x="943824" y="1092"/>
        <a:ext cx="2424528" cy="800016"/>
      </dsp:txXfrm>
    </dsp:sp>
    <dsp:sp modelId="{33BD10D9-641A-40B6-8CB6-CB804C00D07C}">
      <dsp:nvSpPr>
        <dsp:cNvPr id="0" name=""/>
        <dsp:cNvSpPr/>
      </dsp:nvSpPr>
      <dsp:spPr>
        <a:xfrm>
          <a:off x="221209" y="1092"/>
          <a:ext cx="800016" cy="800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3A258-AC42-428F-BAB2-8E685D3BFF5D}">
      <dsp:nvSpPr>
        <dsp:cNvPr id="0" name=""/>
        <dsp:cNvSpPr/>
      </dsp:nvSpPr>
      <dsp:spPr>
        <a:xfrm rot="10800000">
          <a:off x="743820" y="1039920"/>
          <a:ext cx="2624532" cy="80001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78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+mn-lt"/>
            </a:rPr>
            <a:t>The total construction area of ​​108 thousand m</a:t>
          </a:r>
          <a:r>
            <a:rPr lang="ru-RU" sz="1400" kern="1200" baseline="30000" dirty="0" smtClean="0">
              <a:latin typeface="+mn-lt"/>
            </a:rPr>
            <a:t>2</a:t>
          </a:r>
          <a:endParaRPr lang="en-US" sz="1400" kern="1200" baseline="30000" dirty="0" smtClean="0"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latin typeface="+mn-lt"/>
            </a:rPr>
            <a:t>All communications included </a:t>
          </a:r>
          <a:endParaRPr lang="en-US" sz="1200" kern="1200" baseline="30000" dirty="0" smtClean="0">
            <a:latin typeface="+mn-lt"/>
          </a:endParaRPr>
        </a:p>
      </dsp:txBody>
      <dsp:txXfrm rot="10800000">
        <a:off x="943824" y="1039920"/>
        <a:ext cx="2424528" cy="800016"/>
      </dsp:txXfrm>
    </dsp:sp>
    <dsp:sp modelId="{C0EA5DF8-AF04-482B-ADC2-832B400B2888}">
      <dsp:nvSpPr>
        <dsp:cNvPr id="0" name=""/>
        <dsp:cNvSpPr/>
      </dsp:nvSpPr>
      <dsp:spPr>
        <a:xfrm>
          <a:off x="221209" y="1039920"/>
          <a:ext cx="800016" cy="80001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217BC7-C682-496E-8D6F-E55D4E8ED2E5}">
      <dsp:nvSpPr>
        <dsp:cNvPr id="0" name=""/>
        <dsp:cNvSpPr/>
      </dsp:nvSpPr>
      <dsp:spPr>
        <a:xfrm rot="10800000">
          <a:off x="743820" y="2078747"/>
          <a:ext cx="2624532" cy="80001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78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Total construction investment of up to</a:t>
          </a:r>
          <a:r>
            <a:rPr lang="ru-RU" sz="1400" kern="1200" dirty="0" smtClean="0">
              <a:latin typeface="+mn-lt"/>
            </a:rPr>
            <a:t> </a:t>
          </a:r>
          <a:r>
            <a:rPr lang="en-US" sz="1400" kern="1200" dirty="0" smtClean="0">
              <a:solidFill>
                <a:schemeClr val="bg1"/>
              </a:solidFill>
              <a:latin typeface="+mn-lt"/>
            </a:rPr>
            <a:t>145 million Euros</a:t>
          </a:r>
          <a:endParaRPr lang="ru-RU" sz="1400" kern="1200" dirty="0">
            <a:solidFill>
              <a:schemeClr val="bg1"/>
            </a:solidFill>
            <a:latin typeface="+mn-lt"/>
          </a:endParaRPr>
        </a:p>
      </dsp:txBody>
      <dsp:txXfrm rot="10800000">
        <a:off x="943824" y="2078747"/>
        <a:ext cx="2424528" cy="800016"/>
      </dsp:txXfrm>
    </dsp:sp>
    <dsp:sp modelId="{D409B386-5CEB-488D-977E-94D9033BD3AA}">
      <dsp:nvSpPr>
        <dsp:cNvPr id="0" name=""/>
        <dsp:cNvSpPr/>
      </dsp:nvSpPr>
      <dsp:spPr>
        <a:xfrm>
          <a:off x="221209" y="2078747"/>
          <a:ext cx="800016" cy="80001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B10C0-6BAC-4DD9-A490-ECB791691750}">
      <dsp:nvSpPr>
        <dsp:cNvPr id="0" name=""/>
        <dsp:cNvSpPr/>
      </dsp:nvSpPr>
      <dsp:spPr>
        <a:xfrm>
          <a:off x="1406" y="359966"/>
          <a:ext cx="3309555" cy="8273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en-US" altLang="ru-RU" sz="2700" b="1" kern="1200" dirty="0" smtClean="0">
              <a:solidFill>
                <a:schemeClr val="bg1"/>
              </a:solidFill>
              <a:latin typeface="Calibri" pitchFamily="34" charset="0"/>
            </a:rPr>
            <a:t>Resident of SEZ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(</a:t>
          </a:r>
          <a:r>
            <a:rPr lang="ru-RU" sz="2000" b="1" kern="1200" dirty="0" smtClean="0">
              <a:solidFill>
                <a:schemeClr val="bg1"/>
              </a:solidFill>
            </a:rPr>
            <a:t>%</a:t>
          </a:r>
          <a:r>
            <a:rPr lang="ru-RU" sz="2000" kern="1200" dirty="0" smtClean="0">
              <a:solidFill>
                <a:schemeClr val="bg1"/>
              </a:solidFill>
            </a:rPr>
            <a:t> </a:t>
          </a:r>
          <a:r>
            <a:rPr lang="en-US" sz="2000" kern="1200" dirty="0" smtClean="0">
              <a:solidFill>
                <a:schemeClr val="bg1"/>
              </a:solidFill>
            </a:rPr>
            <a:t>in the share capital)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25639" y="384199"/>
        <a:ext cx="3261089" cy="778922"/>
      </dsp:txXfrm>
    </dsp:sp>
    <dsp:sp modelId="{436E34EB-8627-41D8-B025-4564B6B59A32}">
      <dsp:nvSpPr>
        <dsp:cNvPr id="0" name=""/>
        <dsp:cNvSpPr/>
      </dsp:nvSpPr>
      <dsp:spPr>
        <a:xfrm rot="5400000">
          <a:off x="1583787" y="1259751"/>
          <a:ext cx="144793" cy="144793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E5B5FB-87A5-4245-913E-3BFD9A6323D8}">
      <dsp:nvSpPr>
        <dsp:cNvPr id="0" name=""/>
        <dsp:cNvSpPr/>
      </dsp:nvSpPr>
      <dsp:spPr>
        <a:xfrm>
          <a:off x="1406" y="1476941"/>
          <a:ext cx="3309555" cy="8273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Creation of new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products / technology</a:t>
          </a:r>
          <a:endParaRPr lang="ru-RU" sz="2000" kern="1200" dirty="0"/>
        </a:p>
      </dsp:txBody>
      <dsp:txXfrm>
        <a:off x="25639" y="1501174"/>
        <a:ext cx="3261089" cy="7789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C2971-1EC1-4572-BE1E-7B6D4D5C4E8B}">
      <dsp:nvSpPr>
        <dsp:cNvPr id="0" name=""/>
        <dsp:cNvSpPr/>
      </dsp:nvSpPr>
      <dsp:spPr>
        <a:xfrm>
          <a:off x="2152" y="0"/>
          <a:ext cx="2112351" cy="55446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Nano - and micro-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Electronics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(</a:t>
          </a:r>
          <a:r>
            <a:rPr lang="en-US" sz="1700" b="1" kern="1200" dirty="0" err="1" smtClean="0"/>
            <a:t>Mikron</a:t>
          </a:r>
          <a:r>
            <a:rPr lang="en-US" sz="1700" b="1" kern="1200" dirty="0" smtClean="0"/>
            <a:t>, </a:t>
          </a:r>
          <a:r>
            <a:rPr lang="en-US" sz="1700" b="1" kern="1200" dirty="0" err="1" smtClean="0"/>
            <a:t>Milandr</a:t>
          </a:r>
          <a:r>
            <a:rPr lang="en-US" sz="1700" b="1" kern="1200" dirty="0" smtClean="0"/>
            <a:t>, </a:t>
          </a:r>
          <a:r>
            <a:rPr lang="en-US" sz="1700" b="1" kern="1200" dirty="0" err="1" smtClean="0"/>
            <a:t>Agstrem</a:t>
          </a:r>
          <a:r>
            <a:rPr lang="en-US" sz="1700" b="1" kern="1200" dirty="0" smtClean="0"/>
            <a:t>, </a:t>
          </a:r>
          <a:r>
            <a:rPr lang="en-US" sz="1700" b="1" kern="1200" dirty="0" err="1" smtClean="0"/>
            <a:t>Elvees</a:t>
          </a:r>
          <a:r>
            <a:rPr lang="en-US" sz="1700" b="1" kern="1200" dirty="0" smtClean="0"/>
            <a:t>, ZNTC)</a:t>
          </a:r>
          <a:endParaRPr lang="ru-RU" sz="1700" kern="1200" dirty="0"/>
        </a:p>
      </dsp:txBody>
      <dsp:txXfrm>
        <a:off x="2152" y="0"/>
        <a:ext cx="2112351" cy="1663384"/>
      </dsp:txXfrm>
    </dsp:sp>
    <dsp:sp modelId="{07B8B46D-7306-4F12-B6BB-1CD450B361CD}">
      <dsp:nvSpPr>
        <dsp:cNvPr id="0" name=""/>
        <dsp:cNvSpPr/>
      </dsp:nvSpPr>
      <dsp:spPr>
        <a:xfrm>
          <a:off x="213387" y="1666768"/>
          <a:ext cx="1689881" cy="4540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R&amp;D</a:t>
          </a:r>
          <a:endParaRPr lang="ru-RU" sz="1300" kern="1200" dirty="0"/>
        </a:p>
      </dsp:txBody>
      <dsp:txXfrm>
        <a:off x="226685" y="1680066"/>
        <a:ext cx="1663285" cy="427423"/>
      </dsp:txXfrm>
    </dsp:sp>
    <dsp:sp modelId="{025E4B13-9154-47CE-8342-D5A7B2F54ABD}">
      <dsp:nvSpPr>
        <dsp:cNvPr id="0" name=""/>
        <dsp:cNvSpPr/>
      </dsp:nvSpPr>
      <dsp:spPr>
        <a:xfrm>
          <a:off x="213387" y="2190637"/>
          <a:ext cx="1689881" cy="454019"/>
        </a:xfrm>
        <a:prstGeom prst="roundRect">
          <a:avLst>
            <a:gd name="adj" fmla="val 10000"/>
          </a:avLst>
        </a:prstGeom>
        <a:solidFill>
          <a:schemeClr val="accent3">
            <a:hueOff val="803590"/>
            <a:satOff val="-1206"/>
            <a:lumOff val="-1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Design</a:t>
          </a:r>
          <a:endParaRPr lang="ru-RU" sz="1300" kern="1200" dirty="0"/>
        </a:p>
      </dsp:txBody>
      <dsp:txXfrm>
        <a:off x="226685" y="2203935"/>
        <a:ext cx="1663285" cy="427423"/>
      </dsp:txXfrm>
    </dsp:sp>
    <dsp:sp modelId="{11994278-411C-4D3F-BA21-4BE321D3B169}">
      <dsp:nvSpPr>
        <dsp:cNvPr id="0" name=""/>
        <dsp:cNvSpPr/>
      </dsp:nvSpPr>
      <dsp:spPr>
        <a:xfrm>
          <a:off x="213387" y="2714506"/>
          <a:ext cx="1689881" cy="454019"/>
        </a:xfrm>
        <a:prstGeom prst="roundRect">
          <a:avLst>
            <a:gd name="adj" fmla="val 10000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Materials</a:t>
          </a:r>
          <a:endParaRPr lang="ru-RU" sz="1300" kern="1200" dirty="0"/>
        </a:p>
      </dsp:txBody>
      <dsp:txXfrm>
        <a:off x="226685" y="2727804"/>
        <a:ext cx="1663285" cy="427423"/>
      </dsp:txXfrm>
    </dsp:sp>
    <dsp:sp modelId="{3655B723-59C7-4A80-BEE7-92D752176EDC}">
      <dsp:nvSpPr>
        <dsp:cNvPr id="0" name=""/>
        <dsp:cNvSpPr/>
      </dsp:nvSpPr>
      <dsp:spPr>
        <a:xfrm>
          <a:off x="213387" y="3238375"/>
          <a:ext cx="1689881" cy="454019"/>
        </a:xfrm>
        <a:prstGeom prst="roundRect">
          <a:avLst>
            <a:gd name="adj" fmla="val 10000"/>
          </a:avLst>
        </a:prstGeom>
        <a:solidFill>
          <a:schemeClr val="accent3">
            <a:hueOff val="2410771"/>
            <a:satOff val="-3617"/>
            <a:lumOff val="-58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Industrial gas</a:t>
          </a:r>
          <a:endParaRPr lang="ru-RU" sz="1300" kern="1200" dirty="0"/>
        </a:p>
      </dsp:txBody>
      <dsp:txXfrm>
        <a:off x="226685" y="3251673"/>
        <a:ext cx="1663285" cy="427423"/>
      </dsp:txXfrm>
    </dsp:sp>
    <dsp:sp modelId="{5DC6E4C2-D083-42DC-8541-ABBCCFE6D62A}">
      <dsp:nvSpPr>
        <dsp:cNvPr id="0" name=""/>
        <dsp:cNvSpPr/>
      </dsp:nvSpPr>
      <dsp:spPr>
        <a:xfrm>
          <a:off x="213387" y="3762243"/>
          <a:ext cx="1689881" cy="454019"/>
        </a:xfrm>
        <a:prstGeom prst="roundRect">
          <a:avLst>
            <a:gd name="adj" fmla="val 10000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Photomasks</a:t>
          </a:r>
          <a:endParaRPr lang="ru-RU" sz="1300" kern="1200" dirty="0"/>
        </a:p>
      </dsp:txBody>
      <dsp:txXfrm>
        <a:off x="226685" y="3775541"/>
        <a:ext cx="1663285" cy="427423"/>
      </dsp:txXfrm>
    </dsp:sp>
    <dsp:sp modelId="{1A714F96-5D74-4AEE-B5F3-0CC3892F449D}">
      <dsp:nvSpPr>
        <dsp:cNvPr id="0" name=""/>
        <dsp:cNvSpPr/>
      </dsp:nvSpPr>
      <dsp:spPr>
        <a:xfrm>
          <a:off x="213387" y="4286112"/>
          <a:ext cx="1689881" cy="454019"/>
        </a:xfrm>
        <a:prstGeom prst="roundRect">
          <a:avLst>
            <a:gd name="adj" fmla="val 10000"/>
          </a:avLst>
        </a:prstGeom>
        <a:solidFill>
          <a:schemeClr val="accent3">
            <a:hueOff val="4017952"/>
            <a:satOff val="-6029"/>
            <a:lumOff val="-98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Microelectronic devices</a:t>
          </a:r>
          <a:endParaRPr lang="ru-RU" sz="1300" kern="1200" dirty="0"/>
        </a:p>
      </dsp:txBody>
      <dsp:txXfrm>
        <a:off x="226685" y="4299410"/>
        <a:ext cx="1663285" cy="427423"/>
      </dsp:txXfrm>
    </dsp:sp>
    <dsp:sp modelId="{CADB55D8-5C8E-491C-9653-0197F74DDEEF}">
      <dsp:nvSpPr>
        <dsp:cNvPr id="0" name=""/>
        <dsp:cNvSpPr/>
      </dsp:nvSpPr>
      <dsp:spPr>
        <a:xfrm>
          <a:off x="213387" y="4809981"/>
          <a:ext cx="1689881" cy="454019"/>
        </a:xfrm>
        <a:prstGeom prst="roundRect">
          <a:avLst>
            <a:gd name="adj" fmla="val 10000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Epitaxy</a:t>
          </a:r>
          <a:endParaRPr lang="ru-RU" sz="1300" kern="1200" dirty="0"/>
        </a:p>
      </dsp:txBody>
      <dsp:txXfrm>
        <a:off x="226685" y="4823279"/>
        <a:ext cx="1663285" cy="427423"/>
      </dsp:txXfrm>
    </dsp:sp>
    <dsp:sp modelId="{E8D803EE-C084-4DCA-A726-FC5270410737}">
      <dsp:nvSpPr>
        <dsp:cNvPr id="0" name=""/>
        <dsp:cNvSpPr/>
      </dsp:nvSpPr>
      <dsp:spPr>
        <a:xfrm>
          <a:off x="2272930" y="0"/>
          <a:ext cx="2112351" cy="55446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Hardware and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Equipment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(</a:t>
          </a:r>
          <a:r>
            <a:rPr lang="en-US" sz="1700" b="1" kern="1200" dirty="0" err="1" smtClean="0"/>
            <a:t>Esto</a:t>
          </a:r>
          <a:r>
            <a:rPr lang="en-US" sz="1700" b="1" kern="1200" dirty="0" smtClean="0"/>
            <a:t>, NT MDT, </a:t>
          </a:r>
          <a:r>
            <a:rPr lang="en-US" sz="1700" b="1" kern="1200" dirty="0" err="1" smtClean="0"/>
            <a:t>Sovtest</a:t>
          </a:r>
          <a:r>
            <a:rPr lang="en-US" sz="1700" b="1" kern="1200" dirty="0" smtClean="0"/>
            <a:t> Micro) </a:t>
          </a:r>
          <a:endParaRPr lang="ru-RU" sz="1700" kern="1200" dirty="0"/>
        </a:p>
      </dsp:txBody>
      <dsp:txXfrm>
        <a:off x="2272930" y="0"/>
        <a:ext cx="2112351" cy="1663384"/>
      </dsp:txXfrm>
    </dsp:sp>
    <dsp:sp modelId="{DA0668F4-1833-41D4-81F9-9F727CD642E7}">
      <dsp:nvSpPr>
        <dsp:cNvPr id="0" name=""/>
        <dsp:cNvSpPr/>
      </dsp:nvSpPr>
      <dsp:spPr>
        <a:xfrm>
          <a:off x="2484166" y="1663858"/>
          <a:ext cx="1689881" cy="1089295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Hardware </a:t>
          </a:r>
          <a:endParaRPr lang="ru-RU" sz="1300" kern="1200" dirty="0"/>
        </a:p>
      </dsp:txBody>
      <dsp:txXfrm>
        <a:off x="2516070" y="1695762"/>
        <a:ext cx="1626073" cy="1025487"/>
      </dsp:txXfrm>
    </dsp:sp>
    <dsp:sp modelId="{45F87D0F-8D00-41A6-AA8E-3461ECE46528}">
      <dsp:nvSpPr>
        <dsp:cNvPr id="0" name=""/>
        <dsp:cNvSpPr/>
      </dsp:nvSpPr>
      <dsp:spPr>
        <a:xfrm>
          <a:off x="2484166" y="2920737"/>
          <a:ext cx="1689881" cy="1089295"/>
        </a:xfrm>
        <a:prstGeom prst="roundRect">
          <a:avLst>
            <a:gd name="adj" fmla="val 10000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Sensors</a:t>
          </a:r>
          <a:endParaRPr lang="ru-RU" sz="1300" kern="1200"/>
        </a:p>
      </dsp:txBody>
      <dsp:txXfrm>
        <a:off x="2516070" y="2952641"/>
        <a:ext cx="1626073" cy="1025487"/>
      </dsp:txXfrm>
    </dsp:sp>
    <dsp:sp modelId="{DD8BF7FB-04FE-434B-A562-A71B4D26CC67}">
      <dsp:nvSpPr>
        <dsp:cNvPr id="0" name=""/>
        <dsp:cNvSpPr/>
      </dsp:nvSpPr>
      <dsp:spPr>
        <a:xfrm>
          <a:off x="2484166" y="4177616"/>
          <a:ext cx="1689881" cy="1089295"/>
        </a:xfrm>
        <a:prstGeom prst="roundRect">
          <a:avLst>
            <a:gd name="adj" fmla="val 10000"/>
          </a:avLst>
        </a:prstGeom>
        <a:solidFill>
          <a:schemeClr val="accent3">
            <a:hueOff val="7232312"/>
            <a:satOff val="-10851"/>
            <a:lumOff val="-17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Equipment </a:t>
          </a:r>
          <a:endParaRPr lang="ru-RU" sz="1300" kern="1200" dirty="0"/>
        </a:p>
      </dsp:txBody>
      <dsp:txXfrm>
        <a:off x="2516070" y="4209520"/>
        <a:ext cx="1626073" cy="1025487"/>
      </dsp:txXfrm>
    </dsp:sp>
    <dsp:sp modelId="{4AB1AC80-9552-4E8C-89E0-B47E463BB931}">
      <dsp:nvSpPr>
        <dsp:cNvPr id="0" name=""/>
        <dsp:cNvSpPr/>
      </dsp:nvSpPr>
      <dsp:spPr>
        <a:xfrm>
          <a:off x="4543709" y="0"/>
          <a:ext cx="2112351" cy="55446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IT-systems, wireless and telecommunication equipment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(</a:t>
          </a:r>
          <a:r>
            <a:rPr lang="en-US" sz="1700" b="1" kern="1200" dirty="0" err="1" smtClean="0"/>
            <a:t>Angstrem</a:t>
          </a:r>
          <a:r>
            <a:rPr lang="en-US" sz="1700" b="1" kern="1200" dirty="0" smtClean="0"/>
            <a:t> Telecom, </a:t>
          </a:r>
          <a:r>
            <a:rPr lang="en-US" sz="1700" b="1" kern="1200" dirty="0" err="1" smtClean="0"/>
            <a:t>Elins</a:t>
          </a:r>
          <a:r>
            <a:rPr lang="en-US" sz="1700" b="1" kern="1200" dirty="0" smtClean="0"/>
            <a:t>)</a:t>
          </a:r>
          <a:endParaRPr lang="ru-RU" sz="1700" kern="1200" dirty="0"/>
        </a:p>
      </dsp:txBody>
      <dsp:txXfrm>
        <a:off x="4543709" y="0"/>
        <a:ext cx="2112351" cy="1663384"/>
      </dsp:txXfrm>
    </dsp:sp>
    <dsp:sp modelId="{079C3112-354D-4F6B-8434-53375B58ECFD}">
      <dsp:nvSpPr>
        <dsp:cNvPr id="0" name=""/>
        <dsp:cNvSpPr/>
      </dsp:nvSpPr>
      <dsp:spPr>
        <a:xfrm>
          <a:off x="4754944" y="1663858"/>
          <a:ext cx="1689881" cy="1089295"/>
        </a:xfrm>
        <a:prstGeom prst="roundRect">
          <a:avLst>
            <a:gd name="adj" fmla="val 10000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IT Systems Information Security</a:t>
          </a:r>
          <a:endParaRPr lang="ru-RU" sz="1300" kern="1200" dirty="0"/>
        </a:p>
      </dsp:txBody>
      <dsp:txXfrm>
        <a:off x="4786848" y="1695762"/>
        <a:ext cx="1626073" cy="1025487"/>
      </dsp:txXfrm>
    </dsp:sp>
    <dsp:sp modelId="{656B316D-4BAB-4AF6-BA11-CFBDA608BB1D}">
      <dsp:nvSpPr>
        <dsp:cNvPr id="0" name=""/>
        <dsp:cNvSpPr/>
      </dsp:nvSpPr>
      <dsp:spPr>
        <a:xfrm>
          <a:off x="4754944" y="2920737"/>
          <a:ext cx="1689881" cy="1089295"/>
        </a:xfrm>
        <a:prstGeom prst="roundRect">
          <a:avLst>
            <a:gd name="adj" fmla="val 10000"/>
          </a:avLst>
        </a:prstGeom>
        <a:solidFill>
          <a:schemeClr val="accent3">
            <a:hueOff val="8839492"/>
            <a:satOff val="-13263"/>
            <a:lumOff val="-21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Telecommunication equipment</a:t>
          </a:r>
          <a:endParaRPr lang="en-US" sz="1300" kern="1200" dirty="0" smtClean="0"/>
        </a:p>
      </dsp:txBody>
      <dsp:txXfrm>
        <a:off x="4786848" y="2952641"/>
        <a:ext cx="1626073" cy="1025487"/>
      </dsp:txXfrm>
    </dsp:sp>
    <dsp:sp modelId="{44C5AE69-70A5-48C3-B4CD-28D1C403B7E5}">
      <dsp:nvSpPr>
        <dsp:cNvPr id="0" name=""/>
        <dsp:cNvSpPr/>
      </dsp:nvSpPr>
      <dsp:spPr>
        <a:xfrm>
          <a:off x="4754944" y="4177616"/>
          <a:ext cx="1689881" cy="1089295"/>
        </a:xfrm>
        <a:prstGeom prst="roundRect">
          <a:avLst>
            <a:gd name="adj" fmla="val 10000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IT-</a:t>
          </a:r>
          <a:r>
            <a:rPr lang="ru-RU" sz="1300" kern="1200" smtClean="0"/>
            <a:t> </a:t>
          </a:r>
          <a:r>
            <a:rPr lang="en-US" sz="1300" kern="1200" smtClean="0"/>
            <a:t>systems</a:t>
          </a:r>
          <a:r>
            <a:rPr lang="ru-RU" sz="1300" kern="1200" smtClean="0"/>
            <a:t>, </a:t>
          </a:r>
          <a:r>
            <a:rPr lang="en-US" sz="1300" kern="1200" smtClean="0"/>
            <a:t>electronics</a:t>
          </a:r>
          <a:r>
            <a:rPr lang="ru-RU" sz="1300" kern="1200" smtClean="0"/>
            <a:t>, </a:t>
          </a:r>
          <a:r>
            <a:rPr lang="en-US" sz="1300" kern="1200" smtClean="0"/>
            <a:t>control systems</a:t>
          </a:r>
          <a:r>
            <a:rPr lang="ru-RU" sz="1300" kern="1200" smtClean="0"/>
            <a:t>, </a:t>
          </a:r>
          <a:r>
            <a:rPr lang="en-US" sz="1300" kern="1200" smtClean="0"/>
            <a:t>automation</a:t>
          </a:r>
          <a:endParaRPr lang="ru-RU" sz="1300" kern="1200" dirty="0"/>
        </a:p>
      </dsp:txBody>
      <dsp:txXfrm>
        <a:off x="4786848" y="4209520"/>
        <a:ext cx="1626073" cy="1025487"/>
      </dsp:txXfrm>
    </dsp:sp>
    <dsp:sp modelId="{9D0599D7-BC39-4A67-A012-82700C24BFA5}">
      <dsp:nvSpPr>
        <dsp:cNvPr id="0" name=""/>
        <dsp:cNvSpPr/>
      </dsp:nvSpPr>
      <dsp:spPr>
        <a:xfrm>
          <a:off x="6814487" y="0"/>
          <a:ext cx="2112351" cy="55446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Biomedicine, medical equipment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(</a:t>
          </a:r>
          <a:r>
            <a:rPr lang="en-US" sz="1700" b="1" kern="1200" dirty="0" err="1" smtClean="0"/>
            <a:t>Altonika</a:t>
          </a:r>
          <a:r>
            <a:rPr lang="en-US" sz="1700" b="1" kern="1200" dirty="0" smtClean="0"/>
            <a:t>, </a:t>
          </a:r>
          <a:r>
            <a:rPr lang="en-US" sz="1700" b="1" kern="1200" dirty="0" err="1" smtClean="0"/>
            <a:t>Bioss</a:t>
          </a:r>
          <a:r>
            <a:rPr lang="en-US" sz="1700" b="1" kern="1200" dirty="0" smtClean="0"/>
            <a:t>, IUSS)</a:t>
          </a:r>
          <a:endParaRPr lang="ru-RU" sz="1700" kern="1200" dirty="0"/>
        </a:p>
      </dsp:txBody>
      <dsp:txXfrm>
        <a:off x="6814487" y="0"/>
        <a:ext cx="2112351" cy="1663384"/>
      </dsp:txXfrm>
    </dsp:sp>
    <dsp:sp modelId="{CCE64485-4149-446B-B8ED-91B7B504C78A}">
      <dsp:nvSpPr>
        <dsp:cNvPr id="0" name=""/>
        <dsp:cNvSpPr/>
      </dsp:nvSpPr>
      <dsp:spPr>
        <a:xfrm>
          <a:off x="7025722" y="1665009"/>
          <a:ext cx="1689881" cy="1671777"/>
        </a:xfrm>
        <a:prstGeom prst="roundRect">
          <a:avLst>
            <a:gd name="adj" fmla="val 10000"/>
          </a:avLst>
        </a:prstGeom>
        <a:solidFill>
          <a:schemeClr val="accent3">
            <a:hueOff val="10446673"/>
            <a:satOff val="-15674"/>
            <a:lumOff val="-25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Biotechnology and Pharmaceuticals</a:t>
          </a:r>
          <a:endParaRPr lang="ru-RU" sz="1300" kern="1200" dirty="0"/>
        </a:p>
      </dsp:txBody>
      <dsp:txXfrm>
        <a:off x="7074687" y="1713974"/>
        <a:ext cx="1591951" cy="1573847"/>
      </dsp:txXfrm>
    </dsp:sp>
    <dsp:sp modelId="{ABA7C58C-1795-40B2-AE02-968E0D6BFFA1}">
      <dsp:nvSpPr>
        <dsp:cNvPr id="0" name=""/>
        <dsp:cNvSpPr/>
      </dsp:nvSpPr>
      <dsp:spPr>
        <a:xfrm>
          <a:off x="7025722" y="3593983"/>
          <a:ext cx="1689881" cy="167177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Medical equipment and systems</a:t>
          </a:r>
          <a:endParaRPr lang="ru-RU" sz="1300" kern="1200" dirty="0"/>
        </a:p>
      </dsp:txBody>
      <dsp:txXfrm>
        <a:off x="7074687" y="3642948"/>
        <a:ext cx="1591951" cy="1573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FF7D29B-2E1E-4694-BC66-A9159E0AAB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49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4597EF5-AEC4-4E1A-9CB6-307B33FAFA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28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2C69A-EE84-40AC-818C-8894774698C0}" type="slidenum">
              <a:rPr lang="en-US" altLang="ru-RU" smtClean="0"/>
              <a:pPr>
                <a:defRPr/>
              </a:pPr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303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A81D-3191-4F84-8783-5F33EF94C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7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A453A-35F2-4718-B3AA-3BFA58CE0F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27000"/>
            <a:ext cx="15192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>
            <a:cxnSpLocks noChangeShapeType="1"/>
          </p:cNvCxnSpPr>
          <p:nvPr userDrawn="1"/>
        </p:nvCxnSpPr>
        <p:spPr bwMode="auto">
          <a:xfrm>
            <a:off x="0" y="908720"/>
            <a:ext cx="91503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1312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B3E36-85A3-4409-9096-A7E26C6BD75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27000"/>
            <a:ext cx="15192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>
            <a:cxnSpLocks noChangeShapeType="1"/>
          </p:cNvCxnSpPr>
          <p:nvPr userDrawn="1"/>
        </p:nvCxnSpPr>
        <p:spPr bwMode="auto">
          <a:xfrm>
            <a:off x="0" y="908720"/>
            <a:ext cx="91503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4815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6B43B-2A8E-475F-8A5B-1F7049E9202E}" type="slidenum">
              <a:rPr lang="en-US" altLang="ru-RU"/>
              <a:pPr/>
              <a:t>‹#›</a:t>
            </a:fld>
            <a:endParaRPr lang="en-US" alt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0" y="908720"/>
            <a:ext cx="9150927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27000"/>
            <a:ext cx="15192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15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FA14-D7E2-4CC7-95BD-43937D4B90B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27000"/>
            <a:ext cx="15192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>
            <a:cxnSpLocks noChangeShapeType="1"/>
          </p:cNvCxnSpPr>
          <p:nvPr userDrawn="1"/>
        </p:nvCxnSpPr>
        <p:spPr bwMode="auto">
          <a:xfrm>
            <a:off x="0" y="908720"/>
            <a:ext cx="91503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4082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B5B3-79E4-42C6-A9AC-5B830E593E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27000"/>
            <a:ext cx="15192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>
            <a:cxnSpLocks noChangeShapeType="1"/>
          </p:cNvCxnSpPr>
          <p:nvPr userDrawn="1"/>
        </p:nvCxnSpPr>
        <p:spPr bwMode="auto">
          <a:xfrm>
            <a:off x="0" y="908720"/>
            <a:ext cx="91503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54114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E6FE9-699D-4B66-AA52-6AA880E5FD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27000"/>
            <a:ext cx="15192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>
            <a:cxnSpLocks noChangeShapeType="1"/>
          </p:cNvCxnSpPr>
          <p:nvPr userDrawn="1"/>
        </p:nvCxnSpPr>
        <p:spPr bwMode="auto">
          <a:xfrm>
            <a:off x="0" y="908720"/>
            <a:ext cx="91503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5925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372EC-035A-40FF-B8D5-FFB717108D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27000"/>
            <a:ext cx="15192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/>
          <p:cNvCxnSpPr>
            <a:cxnSpLocks noChangeShapeType="1"/>
          </p:cNvCxnSpPr>
          <p:nvPr userDrawn="1"/>
        </p:nvCxnSpPr>
        <p:spPr bwMode="auto">
          <a:xfrm>
            <a:off x="0" y="908720"/>
            <a:ext cx="91503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9919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27822-2AF8-47A0-941B-27647007729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27000"/>
            <a:ext cx="15192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>
            <a:cxnSpLocks noChangeShapeType="1"/>
          </p:cNvCxnSpPr>
          <p:nvPr userDrawn="1"/>
        </p:nvCxnSpPr>
        <p:spPr bwMode="auto">
          <a:xfrm>
            <a:off x="0" y="908720"/>
            <a:ext cx="91503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074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54E1-24B6-45DD-BA66-83AF8413CB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27000"/>
            <a:ext cx="15192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>
            <a:cxnSpLocks noChangeShapeType="1"/>
          </p:cNvCxnSpPr>
          <p:nvPr userDrawn="1"/>
        </p:nvCxnSpPr>
        <p:spPr bwMode="auto">
          <a:xfrm>
            <a:off x="0" y="908720"/>
            <a:ext cx="91503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2956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5350-EB21-41FC-A1C0-0E738BC4DC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27000"/>
            <a:ext cx="15192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>
            <a:cxnSpLocks noChangeShapeType="1"/>
          </p:cNvCxnSpPr>
          <p:nvPr userDrawn="1"/>
        </p:nvCxnSpPr>
        <p:spPr bwMode="auto">
          <a:xfrm>
            <a:off x="0" y="908720"/>
            <a:ext cx="91503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7285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91995-CD4D-4A43-BAD4-300D49DE865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127000"/>
            <a:ext cx="15192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>
            <a:cxnSpLocks noChangeShapeType="1"/>
          </p:cNvCxnSpPr>
          <p:nvPr userDrawn="1"/>
        </p:nvCxnSpPr>
        <p:spPr bwMode="auto">
          <a:xfrm>
            <a:off x="0" y="908720"/>
            <a:ext cx="915035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6211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D326A-6F3B-4073-B660-B64DAE16A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4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32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899592" y="3717032"/>
            <a:ext cx="7128792" cy="1080120"/>
          </a:xfrm>
          <a:prstGeom prst="roundRect">
            <a:avLst>
              <a:gd name="adj" fmla="val 618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en-US" altLang="ru-RU" sz="4000" b="1" dirty="0" smtClean="0">
                <a:solidFill>
                  <a:srgbClr val="0070C0"/>
                </a:solidFill>
                <a:latin typeface="Calibri" pitchFamily="34" charset="0"/>
              </a:rPr>
              <a:t>Innovative Technology Cluster</a:t>
            </a:r>
            <a:r>
              <a:rPr kumimoji="0" lang="ru-RU" altLang="ru-RU" sz="4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kumimoji="0" lang="en-US" altLang="ru-RU" sz="4000" b="1" dirty="0" smtClean="0">
                <a:solidFill>
                  <a:srgbClr val="0070C0"/>
                </a:solidFill>
                <a:latin typeface="Calibri" pitchFamily="34" charset="0"/>
              </a:rPr>
              <a:t>Zelenograd</a:t>
            </a:r>
            <a:r>
              <a:rPr kumimoji="0" lang="ru-RU" altLang="ru-RU" sz="4000" b="1" dirty="0" smtClean="0">
                <a:solidFill>
                  <a:srgbClr val="0070C0"/>
                </a:solidFill>
                <a:latin typeface="Calibri" pitchFamily="34" charset="0"/>
              </a:rPr>
              <a:t> -</a:t>
            </a:r>
            <a:r>
              <a:rPr kumimoji="0" lang="en-US" altLang="ru-RU" sz="4000" b="1" dirty="0" smtClean="0">
                <a:solidFill>
                  <a:srgbClr val="0070C0"/>
                </a:solidFill>
                <a:latin typeface="Calibri" pitchFamily="34" charset="0"/>
              </a:rPr>
              <a:t> Area of Innovation</a:t>
            </a:r>
            <a:endParaRPr kumimoji="0" lang="ru-RU" altLang="ru-RU" sz="4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3284984"/>
            <a:ext cx="856895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25" y="548680"/>
            <a:ext cx="6382525" cy="2322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50825" y="1341438"/>
            <a:ext cx="2344738" cy="51831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Construction stages</a:t>
            </a:r>
            <a:endParaRPr lang="ru-RU" sz="2000" b="1" dirty="0"/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2987675" y="1341438"/>
            <a:ext cx="5832475" cy="5327650"/>
            <a:chOff x="3789783" y="1380667"/>
            <a:chExt cx="4972587" cy="4956980"/>
          </a:xfrm>
        </p:grpSpPr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3789783" y="1382144"/>
              <a:ext cx="2410501" cy="1658728"/>
            </a:xfrm>
            <a:prstGeom prst="round2SameRect">
              <a:avLst>
                <a:gd name="adj1" fmla="val 8000"/>
                <a:gd name="adj2" fmla="val 0"/>
              </a:avLst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3789783" y="3046779"/>
              <a:ext cx="2410501" cy="496289"/>
            </a:xfrm>
            <a:custGeom>
              <a:avLst/>
              <a:gdLst>
                <a:gd name="connsiteX0" fmla="*/ 0 w 2410098"/>
                <a:gd name="connsiteY0" fmla="*/ 0 h 649773"/>
                <a:gd name="connsiteX1" fmla="*/ 2410098 w 2410098"/>
                <a:gd name="connsiteY1" fmla="*/ 0 h 649773"/>
                <a:gd name="connsiteX2" fmla="*/ 2410098 w 2410098"/>
                <a:gd name="connsiteY2" fmla="*/ 649773 h 649773"/>
                <a:gd name="connsiteX3" fmla="*/ 0 w 2410098"/>
                <a:gd name="connsiteY3" fmla="*/ 649773 h 649773"/>
                <a:gd name="connsiteX4" fmla="*/ 0 w 2410098"/>
                <a:gd name="connsiteY4" fmla="*/ 0 h 6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0098" h="649773">
                  <a:moveTo>
                    <a:pt x="0" y="0"/>
                  </a:moveTo>
                  <a:lnTo>
                    <a:pt x="2410098" y="0"/>
                  </a:lnTo>
                  <a:lnTo>
                    <a:pt x="2410098" y="649773"/>
                  </a:lnTo>
                  <a:lnTo>
                    <a:pt x="0" y="649773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6200" tIns="0" rIns="738246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Stage</a:t>
              </a:r>
              <a:r>
                <a:rPr lang="en-US" sz="2300" dirty="0" smtClean="0"/>
                <a:t> </a:t>
              </a:r>
              <a:r>
                <a:rPr lang="en-US" sz="2300" dirty="0"/>
                <a:t>1</a:t>
              </a:r>
              <a:endParaRPr lang="ru-RU" sz="23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446612" y="1380667"/>
              <a:ext cx="2315758" cy="1658727"/>
            </a:xfrm>
            <a:custGeom>
              <a:avLst/>
              <a:gdLst>
                <a:gd name="connsiteX0" fmla="*/ 120888 w 2457608"/>
                <a:gd name="connsiteY0" fmla="*/ 0 h 1511101"/>
                <a:gd name="connsiteX1" fmla="*/ 2336720 w 2457608"/>
                <a:gd name="connsiteY1" fmla="*/ 0 h 1511101"/>
                <a:gd name="connsiteX2" fmla="*/ 2422201 w 2457608"/>
                <a:gd name="connsiteY2" fmla="*/ 35407 h 1511101"/>
                <a:gd name="connsiteX3" fmla="*/ 2457608 w 2457608"/>
                <a:gd name="connsiteY3" fmla="*/ 120888 h 1511101"/>
                <a:gd name="connsiteX4" fmla="*/ 2457608 w 2457608"/>
                <a:gd name="connsiteY4" fmla="*/ 1511101 h 1511101"/>
                <a:gd name="connsiteX5" fmla="*/ 2457608 w 2457608"/>
                <a:gd name="connsiteY5" fmla="*/ 1511101 h 1511101"/>
                <a:gd name="connsiteX6" fmla="*/ 2457608 w 2457608"/>
                <a:gd name="connsiteY6" fmla="*/ 1511101 h 1511101"/>
                <a:gd name="connsiteX7" fmla="*/ 0 w 2457608"/>
                <a:gd name="connsiteY7" fmla="*/ 1511101 h 1511101"/>
                <a:gd name="connsiteX8" fmla="*/ 0 w 2457608"/>
                <a:gd name="connsiteY8" fmla="*/ 1511101 h 1511101"/>
                <a:gd name="connsiteX9" fmla="*/ 0 w 2457608"/>
                <a:gd name="connsiteY9" fmla="*/ 1511101 h 1511101"/>
                <a:gd name="connsiteX10" fmla="*/ 0 w 2457608"/>
                <a:gd name="connsiteY10" fmla="*/ 120888 h 1511101"/>
                <a:gd name="connsiteX11" fmla="*/ 35407 w 2457608"/>
                <a:gd name="connsiteY11" fmla="*/ 35407 h 1511101"/>
                <a:gd name="connsiteX12" fmla="*/ 120888 w 2457608"/>
                <a:gd name="connsiteY12" fmla="*/ 0 h 151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7608" h="1511101">
                  <a:moveTo>
                    <a:pt x="120888" y="0"/>
                  </a:moveTo>
                  <a:lnTo>
                    <a:pt x="2336720" y="0"/>
                  </a:lnTo>
                  <a:cubicBezTo>
                    <a:pt x="2368782" y="0"/>
                    <a:pt x="2399530" y="12736"/>
                    <a:pt x="2422201" y="35407"/>
                  </a:cubicBezTo>
                  <a:cubicBezTo>
                    <a:pt x="2444872" y="58078"/>
                    <a:pt x="2457608" y="88826"/>
                    <a:pt x="2457608" y="120888"/>
                  </a:cubicBezTo>
                  <a:lnTo>
                    <a:pt x="2457608" y="1511101"/>
                  </a:lnTo>
                  <a:lnTo>
                    <a:pt x="2457608" y="1511101"/>
                  </a:lnTo>
                  <a:lnTo>
                    <a:pt x="2457608" y="1511101"/>
                  </a:lnTo>
                  <a:lnTo>
                    <a:pt x="0" y="1511101"/>
                  </a:lnTo>
                  <a:lnTo>
                    <a:pt x="0" y="1511101"/>
                  </a:lnTo>
                  <a:lnTo>
                    <a:pt x="0" y="1511101"/>
                  </a:lnTo>
                  <a:lnTo>
                    <a:pt x="0" y="120888"/>
                  </a:lnTo>
                  <a:cubicBezTo>
                    <a:pt x="0" y="88826"/>
                    <a:pt x="12736" y="58078"/>
                    <a:pt x="35407" y="35407"/>
                  </a:cubicBezTo>
                  <a:cubicBezTo>
                    <a:pt x="58078" y="12736"/>
                    <a:pt x="88826" y="0"/>
                    <a:pt x="120888" y="0"/>
                  </a:cubicBezTo>
                  <a:close/>
                </a:path>
              </a:pathLst>
            </a:cu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9377" tIns="77317" rIns="49377" bIns="13970" spcCol="1270"/>
            <a:lstStyle/>
            <a:p>
              <a:pPr marL="57150" lvl="1" indent="-57150" defTabSz="488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1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446612" y="3046779"/>
              <a:ext cx="2315758" cy="496289"/>
            </a:xfrm>
            <a:custGeom>
              <a:avLst/>
              <a:gdLst>
                <a:gd name="connsiteX0" fmla="*/ 0 w 2434571"/>
                <a:gd name="connsiteY0" fmla="*/ 0 h 649773"/>
                <a:gd name="connsiteX1" fmla="*/ 2434571 w 2434571"/>
                <a:gd name="connsiteY1" fmla="*/ 0 h 649773"/>
                <a:gd name="connsiteX2" fmla="*/ 2434571 w 2434571"/>
                <a:gd name="connsiteY2" fmla="*/ 649773 h 649773"/>
                <a:gd name="connsiteX3" fmla="*/ 0 w 2434571"/>
                <a:gd name="connsiteY3" fmla="*/ 649773 h 649773"/>
                <a:gd name="connsiteX4" fmla="*/ 0 w 2434571"/>
                <a:gd name="connsiteY4" fmla="*/ 0 h 6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4571" h="649773">
                  <a:moveTo>
                    <a:pt x="0" y="0"/>
                  </a:moveTo>
                  <a:lnTo>
                    <a:pt x="2434571" y="0"/>
                  </a:lnTo>
                  <a:lnTo>
                    <a:pt x="2434571" y="649773"/>
                  </a:lnTo>
                  <a:lnTo>
                    <a:pt x="0" y="649773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6200" tIns="0" rIns="745484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Stage</a:t>
              </a:r>
              <a:r>
                <a:rPr lang="en-US" sz="2300" dirty="0" smtClean="0"/>
                <a:t> </a:t>
              </a:r>
              <a:r>
                <a:rPr lang="ru-RU" sz="2300" dirty="0"/>
                <a:t>2</a:t>
              </a:r>
            </a:p>
          </p:txBody>
        </p:sp>
        <p:sp>
          <p:nvSpPr>
            <p:cNvPr id="26" name="Прямоугольник с двумя скругленными соседними углами 25"/>
            <p:cNvSpPr/>
            <p:nvPr/>
          </p:nvSpPr>
          <p:spPr>
            <a:xfrm>
              <a:off x="3800611" y="4055604"/>
              <a:ext cx="2441630" cy="1658728"/>
            </a:xfrm>
            <a:prstGeom prst="round2SameRect">
              <a:avLst>
                <a:gd name="adj1" fmla="val 8000"/>
                <a:gd name="adj2" fmla="val 0"/>
              </a:avLst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3800611" y="5720240"/>
              <a:ext cx="2441630" cy="496289"/>
            </a:xfrm>
            <a:custGeom>
              <a:avLst/>
              <a:gdLst>
                <a:gd name="connsiteX0" fmla="*/ 0 w 2490564"/>
                <a:gd name="connsiteY0" fmla="*/ 0 h 649773"/>
                <a:gd name="connsiteX1" fmla="*/ 2490564 w 2490564"/>
                <a:gd name="connsiteY1" fmla="*/ 0 h 649773"/>
                <a:gd name="connsiteX2" fmla="*/ 2490564 w 2490564"/>
                <a:gd name="connsiteY2" fmla="*/ 649773 h 649773"/>
                <a:gd name="connsiteX3" fmla="*/ 0 w 2490564"/>
                <a:gd name="connsiteY3" fmla="*/ 649773 h 649773"/>
                <a:gd name="connsiteX4" fmla="*/ 0 w 2490564"/>
                <a:gd name="connsiteY4" fmla="*/ 0 h 6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0564" h="649773">
                  <a:moveTo>
                    <a:pt x="0" y="0"/>
                  </a:moveTo>
                  <a:lnTo>
                    <a:pt x="2490564" y="0"/>
                  </a:lnTo>
                  <a:lnTo>
                    <a:pt x="2490564" y="649773"/>
                  </a:lnTo>
                  <a:lnTo>
                    <a:pt x="0" y="649773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6200" tIns="0" rIns="762046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Stage</a:t>
              </a:r>
              <a:r>
                <a:rPr lang="en-US" sz="2400" dirty="0" smtClean="0"/>
                <a:t> </a:t>
              </a:r>
              <a:r>
                <a:rPr lang="en-US" sz="2400" dirty="0"/>
                <a:t>3</a:t>
              </a:r>
              <a:endParaRPr lang="ru-RU" sz="2400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8012557" y="2965541"/>
              <a:ext cx="709209" cy="707507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с двумя скругленными соседними углами 28"/>
            <p:cNvSpPr/>
            <p:nvPr/>
          </p:nvSpPr>
          <p:spPr>
            <a:xfrm>
              <a:off x="6446612" y="4076283"/>
              <a:ext cx="2315758" cy="1658728"/>
            </a:xfrm>
            <a:prstGeom prst="round2SameRect">
              <a:avLst>
                <a:gd name="adj1" fmla="val 8000"/>
                <a:gd name="adj2" fmla="val 0"/>
              </a:avLst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6446612" y="5735011"/>
              <a:ext cx="2315758" cy="471179"/>
            </a:xfrm>
            <a:custGeom>
              <a:avLst/>
              <a:gdLst>
                <a:gd name="connsiteX0" fmla="*/ 0 w 2353093"/>
                <a:gd name="connsiteY0" fmla="*/ 0 h 649773"/>
                <a:gd name="connsiteX1" fmla="*/ 2353093 w 2353093"/>
                <a:gd name="connsiteY1" fmla="*/ 0 h 649773"/>
                <a:gd name="connsiteX2" fmla="*/ 2353093 w 2353093"/>
                <a:gd name="connsiteY2" fmla="*/ 649773 h 649773"/>
                <a:gd name="connsiteX3" fmla="*/ 0 w 2353093"/>
                <a:gd name="connsiteY3" fmla="*/ 649773 h 649773"/>
                <a:gd name="connsiteX4" fmla="*/ 0 w 2353093"/>
                <a:gd name="connsiteY4" fmla="*/ 0 h 6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093" h="649773">
                  <a:moveTo>
                    <a:pt x="0" y="0"/>
                  </a:moveTo>
                  <a:lnTo>
                    <a:pt x="2353093" y="0"/>
                  </a:lnTo>
                  <a:lnTo>
                    <a:pt x="2353093" y="649773"/>
                  </a:lnTo>
                  <a:lnTo>
                    <a:pt x="0" y="649773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76200" tIns="0" rIns="721385" bIns="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 smtClean="0"/>
                <a:t>Stage</a:t>
              </a:r>
              <a:r>
                <a:rPr lang="en-US" sz="2400" dirty="0" smtClean="0"/>
                <a:t> </a:t>
              </a:r>
              <a:r>
                <a:rPr lang="en-US" sz="2400" dirty="0"/>
                <a:t>4</a:t>
              </a:r>
              <a:endParaRPr lang="ru-RU" sz="2400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5424754" y="2965541"/>
              <a:ext cx="707856" cy="707507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Овал 21"/>
            <p:cNvSpPr/>
            <p:nvPr/>
          </p:nvSpPr>
          <p:spPr>
            <a:xfrm>
              <a:off x="5492427" y="5630140"/>
              <a:ext cx="709209" cy="707507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Овал 24"/>
            <p:cNvSpPr/>
            <p:nvPr/>
          </p:nvSpPr>
          <p:spPr>
            <a:xfrm>
              <a:off x="8012557" y="5630140"/>
              <a:ext cx="709209" cy="707507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172" name="Прямоугольник 32"/>
          <p:cNvSpPr>
            <a:spLocks noChangeArrowheads="1"/>
          </p:cNvSpPr>
          <p:nvPr/>
        </p:nvSpPr>
        <p:spPr bwMode="auto">
          <a:xfrm>
            <a:off x="250825" y="2635250"/>
            <a:ext cx="2303463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+mn-lt"/>
              </a:rPr>
              <a:t>1 </a:t>
            </a:r>
            <a:r>
              <a:rPr lang="en-US" sz="2400" b="1" dirty="0" smtClean="0">
                <a:latin typeface="+mn-lt"/>
              </a:rPr>
              <a:t>stage</a:t>
            </a:r>
            <a:endParaRPr lang="ru-RU" sz="2400" b="1" dirty="0">
              <a:latin typeface="+mn-lt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Period 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– 20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06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-20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09</a:t>
            </a:r>
          </a:p>
          <a:p>
            <a:pPr algn="ctr"/>
            <a:endParaRPr lang="en-US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2 </a:t>
            </a:r>
            <a:r>
              <a:rPr lang="en-US" sz="2400" b="1" dirty="0" smtClean="0">
                <a:latin typeface="+mn-lt"/>
              </a:rPr>
              <a:t>stage</a:t>
            </a:r>
            <a:endParaRPr lang="ru-RU" sz="2400" b="1" dirty="0">
              <a:latin typeface="+mn-lt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Period 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–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2015-2017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ru-RU" b="1" dirty="0">
              <a:solidFill>
                <a:srgbClr val="953735"/>
              </a:solidFill>
              <a:latin typeface="+mn-lt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3 </a:t>
            </a:r>
            <a:r>
              <a:rPr lang="en-US" sz="2400" b="1" dirty="0" smtClean="0">
                <a:latin typeface="+mn-lt"/>
              </a:rPr>
              <a:t>stage</a:t>
            </a:r>
            <a:endParaRPr lang="ru-RU" sz="2400" b="1" dirty="0">
              <a:latin typeface="+mn-lt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Period 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—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2016-2018</a:t>
            </a:r>
            <a:endParaRPr lang="ru-RU" sz="16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ru-RU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400" b="1" dirty="0">
                <a:latin typeface="+mn-lt"/>
              </a:rPr>
              <a:t>4 </a:t>
            </a:r>
            <a:r>
              <a:rPr lang="en-US" sz="2400" b="1" dirty="0" smtClean="0">
                <a:latin typeface="+mn-lt"/>
              </a:rPr>
              <a:t>stage</a:t>
            </a:r>
            <a:endParaRPr lang="ru-RU" sz="2400" b="1" dirty="0">
              <a:latin typeface="+mn-lt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Period </a:t>
            </a:r>
            <a:r>
              <a:rPr lang="ru-RU" sz="1600" b="1" dirty="0">
                <a:solidFill>
                  <a:schemeClr val="bg1"/>
                </a:solidFill>
                <a:latin typeface="+mn-lt"/>
              </a:rPr>
              <a:t>—</a:t>
            </a:r>
            <a:r>
              <a:rPr lang="en-US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2017-2019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3" name="Прямоугольник 8"/>
          <p:cNvSpPr>
            <a:spLocks noChangeArrowheads="1"/>
          </p:cNvSpPr>
          <p:nvPr/>
        </p:nvSpPr>
        <p:spPr bwMode="auto">
          <a:xfrm>
            <a:off x="3059113" y="1625260"/>
            <a:ext cx="26654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100" dirty="0" smtClean="0">
                <a:latin typeface="+mn-lt"/>
              </a:rPr>
              <a:t>Five-storied administrative building to accommodate:</a:t>
            </a:r>
          </a:p>
          <a:p>
            <a:pPr algn="l"/>
            <a:r>
              <a:rPr lang="en-US" sz="1100" dirty="0" smtClean="0">
                <a:latin typeface="+mn-lt"/>
              </a:rPr>
              <a:t>   - Managing Company's staff and engineering functions. </a:t>
            </a:r>
          </a:p>
          <a:p>
            <a:pPr algn="l"/>
            <a:r>
              <a:rPr lang="en-US" sz="1100" dirty="0" smtClean="0">
                <a:latin typeface="+mn-lt"/>
              </a:rPr>
              <a:t>   - Public premises. </a:t>
            </a:r>
          </a:p>
          <a:p>
            <a:pPr algn="l"/>
            <a:r>
              <a:rPr lang="en-US" sz="1100" dirty="0" smtClean="0">
                <a:latin typeface="+mn-lt"/>
              </a:rPr>
              <a:t>   - Offices of SME's businesses.</a:t>
            </a:r>
          </a:p>
          <a:p>
            <a:pPr algn="l"/>
            <a:endParaRPr lang="ru-RU" sz="1100" dirty="0">
              <a:latin typeface="+mn-lt"/>
            </a:endParaRPr>
          </a:p>
          <a:p>
            <a:pPr algn="l"/>
            <a:r>
              <a:rPr lang="ru-RU" sz="1100" b="1" dirty="0" smtClean="0">
                <a:latin typeface="+mn-lt"/>
              </a:rPr>
              <a:t>25 </a:t>
            </a:r>
            <a:r>
              <a:rPr lang="ru-RU" sz="1100" b="1" dirty="0">
                <a:latin typeface="+mn-lt"/>
              </a:rPr>
              <a:t>100 </a:t>
            </a:r>
            <a:r>
              <a:rPr lang="en-US" sz="1100" b="1" dirty="0" smtClean="0">
                <a:latin typeface="+mn-lt"/>
              </a:rPr>
              <a:t>m</a:t>
            </a:r>
            <a:r>
              <a:rPr lang="en-US" sz="1100" b="1" baseline="30000" dirty="0" smtClean="0">
                <a:latin typeface="+mn-lt"/>
              </a:rPr>
              <a:t>2</a:t>
            </a:r>
            <a:r>
              <a:rPr lang="en-US" sz="1100" b="1" dirty="0" smtClean="0">
                <a:latin typeface="+mn-lt"/>
              </a:rPr>
              <a:t> space</a:t>
            </a:r>
            <a:endParaRPr lang="en-US" sz="1100" b="1" dirty="0">
              <a:latin typeface="+mn-lt"/>
            </a:endParaRPr>
          </a:p>
        </p:txBody>
      </p:sp>
      <p:sp>
        <p:nvSpPr>
          <p:cNvPr id="7174" name="Прямоугольник 11"/>
          <p:cNvSpPr>
            <a:spLocks noChangeArrowheads="1"/>
          </p:cNvSpPr>
          <p:nvPr/>
        </p:nvSpPr>
        <p:spPr bwMode="auto">
          <a:xfrm>
            <a:off x="3059113" y="4500570"/>
            <a:ext cx="27368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000" dirty="0" smtClean="0">
                <a:latin typeface="+mn-lt"/>
              </a:rPr>
              <a:t>Five 3-storey research and production laboratories – 17710 m</a:t>
            </a:r>
            <a:r>
              <a:rPr lang="en-US" sz="1000" baseline="30000" dirty="0" smtClean="0">
                <a:latin typeface="+mn-lt"/>
              </a:rPr>
              <a:t>2</a:t>
            </a:r>
            <a:endParaRPr lang="en-US" sz="1000" dirty="0" smtClean="0">
              <a:latin typeface="+mn-lt"/>
            </a:endParaRPr>
          </a:p>
          <a:p>
            <a:pPr algn="l"/>
            <a:r>
              <a:rPr lang="en-US" sz="1000" dirty="0" smtClean="0">
                <a:latin typeface="+mn-lt"/>
              </a:rPr>
              <a:t>Industrial building 3-6 floors - 27420 m</a:t>
            </a:r>
            <a:r>
              <a:rPr lang="en-US" sz="1000" baseline="30000" dirty="0" smtClean="0">
                <a:latin typeface="+mn-lt"/>
              </a:rPr>
              <a:t>2</a:t>
            </a:r>
            <a:endParaRPr lang="en-US" sz="1000" dirty="0" smtClean="0">
              <a:latin typeface="+mn-lt"/>
            </a:endParaRPr>
          </a:p>
          <a:p>
            <a:pPr algn="l"/>
            <a:r>
              <a:rPr lang="en-US" sz="1000" dirty="0" smtClean="0">
                <a:latin typeface="+mn-lt"/>
              </a:rPr>
              <a:t>Underground parking for 150 cars </a:t>
            </a:r>
          </a:p>
          <a:p>
            <a:pPr algn="l"/>
            <a:r>
              <a:rPr lang="en-US" sz="1000" dirty="0" smtClean="0">
                <a:latin typeface="+mn-lt"/>
              </a:rPr>
              <a:t>Open parking for 148 cars</a:t>
            </a:r>
          </a:p>
          <a:p>
            <a:pPr algn="l"/>
            <a:endParaRPr lang="en-US" sz="1000" dirty="0" smtClean="0">
              <a:latin typeface="+mn-lt"/>
            </a:endParaRPr>
          </a:p>
          <a:p>
            <a:pPr algn="l"/>
            <a:r>
              <a:rPr lang="en-US" sz="1000" b="1" dirty="0" smtClean="0">
                <a:latin typeface="+mn-lt"/>
              </a:rPr>
              <a:t>Cap. investments – €74 million</a:t>
            </a:r>
          </a:p>
          <a:p>
            <a:pPr algn="l"/>
            <a:r>
              <a:rPr lang="en-US" sz="1000" b="1" dirty="0" smtClean="0">
                <a:latin typeface="+mn-lt"/>
              </a:rPr>
              <a:t>The area – 45130 m</a:t>
            </a:r>
            <a:r>
              <a:rPr lang="en-US" sz="1000" b="1" baseline="30000" dirty="0" smtClean="0">
                <a:latin typeface="+mn-lt"/>
              </a:rPr>
              <a:t>2</a:t>
            </a:r>
            <a:endParaRPr lang="ru-RU" sz="1000" b="1" dirty="0">
              <a:latin typeface="+mn-lt"/>
            </a:endParaRPr>
          </a:p>
        </p:txBody>
      </p:sp>
      <p:sp>
        <p:nvSpPr>
          <p:cNvPr id="7175" name="Прямоугольник 12"/>
          <p:cNvSpPr>
            <a:spLocks noChangeArrowheads="1"/>
          </p:cNvSpPr>
          <p:nvPr/>
        </p:nvSpPr>
        <p:spPr bwMode="auto">
          <a:xfrm>
            <a:off x="6227763" y="4500570"/>
            <a:ext cx="25209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 smtClean="0">
                <a:latin typeface="+mn-lt"/>
              </a:rPr>
              <a:t>Community Center - 3470 m</a:t>
            </a:r>
            <a:r>
              <a:rPr lang="en-US" sz="1200" baseline="30000" dirty="0" smtClean="0">
                <a:latin typeface="+mn-lt"/>
              </a:rPr>
              <a:t>2</a:t>
            </a:r>
            <a:endParaRPr lang="en-US" sz="1200" dirty="0" smtClean="0">
              <a:latin typeface="+mn-lt"/>
            </a:endParaRPr>
          </a:p>
          <a:p>
            <a:pPr algn="l"/>
            <a:r>
              <a:rPr lang="en-US" sz="1200" dirty="0" smtClean="0">
                <a:latin typeface="+mn-lt"/>
              </a:rPr>
              <a:t>Storage building - 5210 m</a:t>
            </a:r>
            <a:r>
              <a:rPr lang="en-US" sz="1200" baseline="30000" dirty="0" smtClean="0">
                <a:latin typeface="+mn-lt"/>
              </a:rPr>
              <a:t>2</a:t>
            </a:r>
            <a:endParaRPr lang="en-US" sz="1200" dirty="0" smtClean="0">
              <a:latin typeface="+mn-lt"/>
            </a:endParaRPr>
          </a:p>
          <a:p>
            <a:pPr algn="l"/>
            <a:r>
              <a:rPr lang="en-US" sz="1200" dirty="0" smtClean="0">
                <a:latin typeface="+mn-lt"/>
              </a:rPr>
              <a:t>CHP - 1020 m</a:t>
            </a:r>
            <a:r>
              <a:rPr lang="en-US" sz="1200" baseline="30000" dirty="0" smtClean="0">
                <a:latin typeface="+mn-lt"/>
              </a:rPr>
              <a:t>2</a:t>
            </a:r>
          </a:p>
          <a:p>
            <a:pPr algn="l"/>
            <a:endParaRPr lang="en-US" sz="1000" dirty="0" smtClean="0">
              <a:latin typeface="+mn-lt"/>
            </a:endParaRPr>
          </a:p>
          <a:p>
            <a:pPr algn="l"/>
            <a:endParaRPr lang="en-US" sz="1000" dirty="0" smtClean="0">
              <a:latin typeface="+mn-lt"/>
            </a:endParaRPr>
          </a:p>
          <a:p>
            <a:pPr algn="l"/>
            <a:r>
              <a:rPr lang="en-US" sz="1000" b="1" dirty="0" smtClean="0">
                <a:latin typeface="+mn-lt"/>
              </a:rPr>
              <a:t>Cap. investments – €34,1 million</a:t>
            </a:r>
          </a:p>
          <a:p>
            <a:pPr algn="l"/>
            <a:r>
              <a:rPr lang="en-US" sz="1000" b="1" dirty="0" smtClean="0">
                <a:latin typeface="+mn-lt"/>
              </a:rPr>
              <a:t>The area – 9700 m</a:t>
            </a:r>
            <a:r>
              <a:rPr lang="en-US" sz="1000" b="1" baseline="30000" dirty="0" smtClean="0">
                <a:latin typeface="+mn-lt"/>
              </a:rPr>
              <a:t>2</a:t>
            </a:r>
            <a:endParaRPr lang="ru-RU" sz="1000" b="1" dirty="0">
              <a:latin typeface="+mn-lt"/>
            </a:endParaRPr>
          </a:p>
        </p:txBody>
      </p:sp>
      <p:sp>
        <p:nvSpPr>
          <p:cNvPr id="7176" name="Прямоугольник 13"/>
          <p:cNvSpPr>
            <a:spLocks noChangeArrowheads="1"/>
          </p:cNvSpPr>
          <p:nvPr/>
        </p:nvSpPr>
        <p:spPr bwMode="auto">
          <a:xfrm>
            <a:off x="6181766" y="1628775"/>
            <a:ext cx="26050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000" dirty="0" smtClean="0">
                <a:latin typeface="+mn-lt"/>
              </a:rPr>
              <a:t>Three 3-storey industrial bldgs – 3x5860 m</a:t>
            </a:r>
            <a:r>
              <a:rPr lang="en-US" sz="1000" baseline="30000" dirty="0" smtClean="0">
                <a:latin typeface="+mn-lt"/>
              </a:rPr>
              <a:t>2</a:t>
            </a:r>
            <a:endParaRPr lang="en-US" sz="1000" dirty="0" smtClean="0">
              <a:latin typeface="+mn-lt"/>
            </a:endParaRPr>
          </a:p>
          <a:p>
            <a:pPr algn="l"/>
            <a:r>
              <a:rPr lang="en-US" sz="1000" dirty="0" smtClean="0">
                <a:latin typeface="+mn-lt"/>
              </a:rPr>
              <a:t>Four 2-storey research and production laboratories – 2x1262 m</a:t>
            </a:r>
            <a:r>
              <a:rPr lang="en-US" sz="1000" baseline="30000" dirty="0" smtClean="0">
                <a:latin typeface="+mn-lt"/>
              </a:rPr>
              <a:t>2</a:t>
            </a:r>
            <a:endParaRPr lang="en-US" sz="1000" dirty="0" smtClean="0">
              <a:latin typeface="+mn-lt"/>
            </a:endParaRPr>
          </a:p>
          <a:p>
            <a:pPr algn="l"/>
            <a:r>
              <a:rPr lang="en-US" sz="1000" dirty="0" smtClean="0">
                <a:latin typeface="+mn-lt"/>
              </a:rPr>
              <a:t>Multi-storey car park - 6700 m</a:t>
            </a:r>
            <a:r>
              <a:rPr lang="en-US" sz="1000" baseline="30000" dirty="0" smtClean="0">
                <a:latin typeface="+mn-lt"/>
              </a:rPr>
              <a:t>2</a:t>
            </a:r>
            <a:endParaRPr lang="en-US" sz="1000" dirty="0" smtClean="0">
              <a:latin typeface="+mn-lt"/>
            </a:endParaRPr>
          </a:p>
          <a:p>
            <a:pPr algn="l"/>
            <a:endParaRPr lang="en-US" sz="1000" b="1" dirty="0" smtClean="0">
              <a:latin typeface="+mn-lt"/>
            </a:endParaRPr>
          </a:p>
          <a:p>
            <a:pPr algn="l"/>
            <a:r>
              <a:rPr lang="en-US" sz="1000" b="1" dirty="0" smtClean="0">
                <a:latin typeface="+mn-lt"/>
              </a:rPr>
              <a:t>Cap. investments – €36,1 million</a:t>
            </a:r>
          </a:p>
          <a:p>
            <a:pPr algn="l"/>
            <a:r>
              <a:rPr lang="en-US" sz="1000" b="1" dirty="0" smtClean="0">
                <a:latin typeface="+mn-lt"/>
              </a:rPr>
              <a:t>The area – 29400 m</a:t>
            </a:r>
            <a:r>
              <a:rPr lang="en-US" sz="1000" b="1" baseline="30000" dirty="0" smtClean="0">
                <a:latin typeface="+mn-lt"/>
              </a:rPr>
              <a:t>2</a:t>
            </a:r>
            <a:endParaRPr lang="ru-RU" sz="1000" b="1" baseline="300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52320" y="1109947"/>
            <a:ext cx="136783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2">
                    <a:lumMod val="75000"/>
                  </a:schemeClr>
                </a:solidFill>
              </a:rPr>
              <a:t>State funding, loans, investors</a:t>
            </a:r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3" y="4000504"/>
            <a:ext cx="136683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State funding, loans, investors</a:t>
            </a:r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757" y="260648"/>
            <a:ext cx="4078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  <a:cs typeface="+mn-cs"/>
              </a:rPr>
              <a:t>Technopark construction plan</a:t>
            </a:r>
            <a:endParaRPr lang="ru-RU" sz="24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929586" y="3967467"/>
            <a:ext cx="88582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Loans, investors</a:t>
            </a:r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 bwMode="auto">
          <a:xfrm>
            <a:off x="107504" y="372726"/>
            <a:ext cx="4680520" cy="504056"/>
          </a:xfrm>
          <a:prstGeom prst="roundRect">
            <a:avLst>
              <a:gd name="adj" fmla="val 618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0" lang="en-US" altLang="ru-RU" sz="2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	Industrial park Zelenograd</a:t>
            </a:r>
            <a:endParaRPr kumimoji="0" lang="ru-RU" altLang="ru-RU" sz="22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8198" name="Прямоугольник 4"/>
          <p:cNvSpPr>
            <a:spLocks noChangeArrowheads="1"/>
          </p:cNvSpPr>
          <p:nvPr/>
        </p:nvSpPr>
        <p:spPr bwMode="auto">
          <a:xfrm>
            <a:off x="5292080" y="1866310"/>
            <a:ext cx="28616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en-US" altLang="ru-RU" sz="1600" b="1" dirty="0"/>
              <a:t>Industrial park</a:t>
            </a:r>
            <a:r>
              <a:rPr lang="en-US" altLang="ru-RU" sz="1600" b="1" dirty="0" smtClean="0"/>
              <a:t> general plan</a:t>
            </a:r>
            <a:endParaRPr lang="ru-RU" altLang="ru-RU" sz="2400" b="1" u="sng" dirty="0"/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5343831" y="2830284"/>
            <a:ext cx="38029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+mn-lt"/>
              </a:rPr>
              <a:t>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+mn-lt"/>
              </a:rPr>
              <a:t>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+mn-lt"/>
              </a:rPr>
              <a:t>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+mn-lt"/>
              </a:rPr>
              <a:t>4.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+mn-lt"/>
              </a:rPr>
              <a:t>5.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+mn-lt"/>
              </a:rPr>
              <a:t>6.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+mn-lt"/>
              </a:rPr>
              <a:t>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+mn-lt"/>
              </a:rPr>
              <a:t>8.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+mn-lt"/>
              </a:rPr>
              <a:t>9</a:t>
            </a:r>
            <a:r>
              <a:rPr lang="ru-RU" altLang="ru-RU" sz="1200" dirty="0">
                <a:latin typeface="+mn-lt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+mn-lt"/>
              </a:rPr>
              <a:t>10.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dirty="0">
              <a:latin typeface="+mn-lt"/>
            </a:endParaRPr>
          </a:p>
        </p:txBody>
      </p:sp>
      <p:sp>
        <p:nvSpPr>
          <p:cNvPr id="8237" name="TextBox 43"/>
          <p:cNvSpPr txBox="1">
            <a:spLocks noChangeArrowheads="1"/>
          </p:cNvSpPr>
          <p:nvPr/>
        </p:nvSpPr>
        <p:spPr bwMode="auto">
          <a:xfrm>
            <a:off x="5580112" y="6300028"/>
            <a:ext cx="2506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smtClean="0">
                <a:solidFill>
                  <a:srgbClr val="0070C0"/>
                </a:solidFill>
                <a:latin typeface="Arial" charset="0"/>
              </a:rPr>
              <a:t>Jobs</a:t>
            </a:r>
            <a:r>
              <a:rPr lang="ru-RU" altLang="ru-RU" sz="1800" dirty="0" smtClean="0">
                <a:solidFill>
                  <a:srgbClr val="0070C0"/>
                </a:solidFill>
                <a:latin typeface="Arial" charset="0"/>
              </a:rPr>
              <a:t>  </a:t>
            </a:r>
            <a:r>
              <a:rPr lang="ru-RU" altLang="ru-RU" sz="1800" dirty="0">
                <a:solidFill>
                  <a:srgbClr val="0070C0"/>
                </a:solidFill>
                <a:latin typeface="Arial" charset="0"/>
              </a:rPr>
              <a:t>– </a:t>
            </a:r>
            <a:r>
              <a:rPr lang="ru-RU" altLang="ru-RU" sz="1800" dirty="0" smtClean="0">
                <a:solidFill>
                  <a:srgbClr val="0070C0"/>
                </a:solidFill>
                <a:latin typeface="Arial" charset="0"/>
              </a:rPr>
              <a:t>13</a:t>
            </a:r>
            <a:r>
              <a:rPr lang="en-US" altLang="ru-RU" sz="1800" dirty="0" smtClean="0">
                <a:solidFill>
                  <a:srgbClr val="0070C0"/>
                </a:solidFill>
                <a:latin typeface="Arial" charset="0"/>
              </a:rPr>
              <a:t>000</a:t>
            </a:r>
            <a:r>
              <a:rPr lang="ru-RU" altLang="ru-RU" sz="1800" dirty="0" smtClean="0">
                <a:solidFill>
                  <a:srgbClr val="0070C0"/>
                </a:solidFill>
                <a:latin typeface="Arial" charset="0"/>
              </a:rPr>
              <a:t>…17</a:t>
            </a:r>
            <a:r>
              <a:rPr lang="en-US" altLang="ru-RU" sz="1800" dirty="0" smtClean="0">
                <a:solidFill>
                  <a:srgbClr val="0070C0"/>
                </a:solidFill>
                <a:latin typeface="Arial" charset="0"/>
              </a:rPr>
              <a:t>000</a:t>
            </a:r>
            <a:endParaRPr lang="ru-RU" altLang="ru-RU" sz="18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8238" name="TextBox 46"/>
          <p:cNvSpPr txBox="1">
            <a:spLocks noChangeArrowheads="1"/>
          </p:cNvSpPr>
          <p:nvPr/>
        </p:nvSpPr>
        <p:spPr bwMode="auto">
          <a:xfrm>
            <a:off x="5665878" y="2382560"/>
            <a:ext cx="250182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ru-RU" sz="800" b="1" dirty="0">
                <a:solidFill>
                  <a:srgbClr val="000000"/>
                </a:solidFill>
                <a:latin typeface="Arial" charset="0"/>
              </a:rPr>
              <a:t>BASIC TECHNICAL AND </a:t>
            </a:r>
            <a:r>
              <a:rPr lang="en-US" altLang="ru-RU" sz="800" b="1" dirty="0" smtClean="0">
                <a:solidFill>
                  <a:srgbClr val="000000"/>
                </a:solidFill>
                <a:latin typeface="Arial" charset="0"/>
              </a:rPr>
              <a:t>ECONOMIC INDICATORS </a:t>
            </a:r>
            <a:r>
              <a:rPr lang="en-US" altLang="ru-RU" sz="800" b="1" dirty="0">
                <a:solidFill>
                  <a:srgbClr val="000000"/>
                </a:solidFill>
                <a:latin typeface="Arial" charset="0"/>
              </a:rPr>
              <a:t>(approximately)</a:t>
            </a:r>
            <a:endParaRPr lang="ru-RU" altLang="ru-RU" sz="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65878" y="2797734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BUILDINGS URBAN INFRASTRUCTURE </a:t>
            </a:r>
          </a:p>
          <a:p>
            <a:pPr algn="l"/>
            <a:r>
              <a:rPr lang="en-US" sz="1200" dirty="0" smtClean="0">
                <a:latin typeface="+mn-lt"/>
              </a:rPr>
              <a:t>Business </a:t>
            </a:r>
            <a:r>
              <a:rPr lang="en-US" sz="1200" dirty="0">
                <a:latin typeface="+mn-lt"/>
              </a:rPr>
              <a:t>center </a:t>
            </a:r>
          </a:p>
          <a:p>
            <a:pPr algn="l"/>
            <a:r>
              <a:rPr lang="en-US" sz="1200" dirty="0" smtClean="0">
                <a:latin typeface="+mn-lt"/>
              </a:rPr>
              <a:t>Office </a:t>
            </a:r>
            <a:r>
              <a:rPr lang="en-US" sz="1200" dirty="0">
                <a:latin typeface="+mn-lt"/>
              </a:rPr>
              <a:t>building </a:t>
            </a:r>
          </a:p>
          <a:p>
            <a:pPr algn="l"/>
            <a:r>
              <a:rPr lang="en-US" sz="1200" dirty="0">
                <a:latin typeface="+mn-lt"/>
              </a:rPr>
              <a:t>Cultural and Sports Center </a:t>
            </a:r>
          </a:p>
          <a:p>
            <a:pPr algn="l"/>
            <a:r>
              <a:rPr lang="en-US" sz="1200" dirty="0">
                <a:latin typeface="+mn-lt"/>
              </a:rPr>
              <a:t>Shopping and entertainment center </a:t>
            </a:r>
          </a:p>
          <a:p>
            <a:pPr algn="l"/>
            <a:r>
              <a:rPr lang="en-US" sz="1200" dirty="0">
                <a:latin typeface="+mn-lt"/>
              </a:rPr>
              <a:t>Socio-cultural service </a:t>
            </a:r>
          </a:p>
          <a:p>
            <a:pPr algn="l"/>
            <a:endParaRPr lang="en-US" sz="1200" dirty="0">
              <a:latin typeface="+mn-lt"/>
            </a:endParaRPr>
          </a:p>
          <a:p>
            <a:pPr algn="l"/>
            <a:r>
              <a:rPr lang="en-US" sz="1200" dirty="0">
                <a:latin typeface="+mn-lt"/>
              </a:rPr>
              <a:t>ENGINEERING AND TECHNOLOGY </a:t>
            </a:r>
            <a:r>
              <a:rPr lang="en-US" sz="1200" dirty="0" smtClean="0">
                <a:latin typeface="+mn-lt"/>
              </a:rPr>
              <a:t>AREA </a:t>
            </a:r>
            <a:endParaRPr lang="en-US" sz="1200" dirty="0">
              <a:latin typeface="+mn-lt"/>
            </a:endParaRPr>
          </a:p>
          <a:p>
            <a:pPr algn="l"/>
            <a:r>
              <a:rPr lang="en-US" sz="1200" dirty="0">
                <a:latin typeface="+mn-lt"/>
              </a:rPr>
              <a:t>Branch technical college </a:t>
            </a:r>
          </a:p>
          <a:p>
            <a:pPr algn="l"/>
            <a:r>
              <a:rPr lang="en-US" sz="1200" dirty="0">
                <a:latin typeface="+mn-lt"/>
              </a:rPr>
              <a:t>A business incubator </a:t>
            </a:r>
          </a:p>
          <a:p>
            <a:pPr algn="l"/>
            <a:r>
              <a:rPr lang="en-US" sz="1200" dirty="0" smtClean="0">
                <a:latin typeface="+mn-lt"/>
              </a:rPr>
              <a:t>Hotel </a:t>
            </a:r>
            <a:r>
              <a:rPr lang="en-US" sz="1200" dirty="0">
                <a:latin typeface="+mn-lt"/>
              </a:rPr>
              <a:t>Industry </a:t>
            </a:r>
          </a:p>
          <a:p>
            <a:pPr algn="l"/>
            <a:r>
              <a:rPr lang="en-US" sz="1200" dirty="0" smtClean="0">
                <a:latin typeface="+mn-lt"/>
              </a:rPr>
              <a:t>Laboratory and pilot production </a:t>
            </a:r>
          </a:p>
          <a:p>
            <a:pPr algn="l"/>
            <a:r>
              <a:rPr lang="en-US" sz="1200" dirty="0" smtClean="0">
                <a:latin typeface="+mn-lt"/>
              </a:rPr>
              <a:t>Above </a:t>
            </a:r>
            <a:r>
              <a:rPr lang="en-US" sz="1200" dirty="0">
                <a:latin typeface="+mn-lt"/>
              </a:rPr>
              <a:t>ground, underground parking </a:t>
            </a:r>
          </a:p>
          <a:p>
            <a:pPr algn="l"/>
            <a:r>
              <a:rPr lang="en-US" sz="1200" dirty="0">
                <a:latin typeface="+mn-lt"/>
              </a:rPr>
              <a:t>   </a:t>
            </a:r>
          </a:p>
          <a:p>
            <a:pPr algn="l"/>
            <a:r>
              <a:rPr lang="en-US" sz="1200" dirty="0">
                <a:latin typeface="+mn-lt"/>
              </a:rPr>
              <a:t>TOTAL</a:t>
            </a:r>
            <a:endParaRPr lang="ru-RU" sz="12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67704" y="2770773"/>
            <a:ext cx="868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latin typeface="+mn-lt"/>
              </a:rPr>
              <a:t>212 t</a:t>
            </a:r>
            <a:r>
              <a:rPr lang="en-US" sz="1200" dirty="0" smtClean="0">
                <a:latin typeface="+mn-lt"/>
              </a:rPr>
              <a:t>. </a:t>
            </a:r>
            <a:r>
              <a:rPr lang="en-US" altLang="ru-RU" sz="12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ru-RU" altLang="ru-RU" sz="12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1200" dirty="0" smtClean="0">
                <a:latin typeface="+mn-lt"/>
              </a:rPr>
              <a:t> </a:t>
            </a:r>
            <a:endParaRPr lang="en-US" sz="1200" dirty="0">
              <a:latin typeface="+mn-lt"/>
            </a:endParaRPr>
          </a:p>
          <a:p>
            <a:pPr algn="l"/>
            <a:r>
              <a:rPr lang="en-US" sz="1200" dirty="0">
                <a:latin typeface="+mn-lt"/>
              </a:rPr>
              <a:t>42 t</a:t>
            </a:r>
            <a:r>
              <a:rPr lang="en-US" sz="1200" dirty="0" smtClean="0">
                <a:latin typeface="+mn-lt"/>
              </a:rPr>
              <a:t>. </a:t>
            </a:r>
            <a:r>
              <a:rPr lang="en-US" altLang="ru-RU" sz="12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ru-RU" altLang="ru-RU" sz="12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200" dirty="0">
              <a:latin typeface="+mn-lt"/>
            </a:endParaRPr>
          </a:p>
          <a:p>
            <a:pPr algn="l"/>
            <a:r>
              <a:rPr lang="en-US" sz="1200" dirty="0">
                <a:latin typeface="+mn-lt"/>
              </a:rPr>
              <a:t>29 t</a:t>
            </a:r>
            <a:r>
              <a:rPr lang="en-US" sz="1200" dirty="0" smtClean="0">
                <a:latin typeface="+mn-lt"/>
              </a:rPr>
              <a:t>. </a:t>
            </a:r>
            <a:r>
              <a:rPr lang="en-US" altLang="ru-RU" sz="12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ru-RU" altLang="ru-RU" sz="12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200" dirty="0">
              <a:latin typeface="+mn-lt"/>
            </a:endParaRPr>
          </a:p>
          <a:p>
            <a:pPr algn="l"/>
            <a:r>
              <a:rPr lang="en-US" sz="1200" dirty="0">
                <a:latin typeface="+mn-lt"/>
              </a:rPr>
              <a:t>27 t</a:t>
            </a:r>
            <a:r>
              <a:rPr lang="en-US" sz="1200" dirty="0" smtClean="0">
                <a:latin typeface="+mn-lt"/>
              </a:rPr>
              <a:t>. </a:t>
            </a:r>
            <a:r>
              <a:rPr lang="en-US" altLang="ru-RU" sz="12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ru-RU" altLang="ru-RU" sz="12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200" dirty="0">
              <a:latin typeface="+mn-lt"/>
            </a:endParaRPr>
          </a:p>
          <a:p>
            <a:pPr algn="l"/>
            <a:r>
              <a:rPr lang="en-US" sz="1200" dirty="0">
                <a:latin typeface="+mn-lt"/>
              </a:rPr>
              <a:t>90 </a:t>
            </a:r>
            <a:r>
              <a:rPr lang="en-US" sz="1200" dirty="0" smtClean="0">
                <a:latin typeface="+mn-lt"/>
              </a:rPr>
              <a:t>t. </a:t>
            </a:r>
            <a:r>
              <a:rPr lang="en-US" altLang="ru-RU" sz="12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ru-RU" altLang="ru-RU" sz="12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200" dirty="0">
              <a:latin typeface="+mn-lt"/>
            </a:endParaRPr>
          </a:p>
          <a:p>
            <a:pPr algn="l"/>
            <a:r>
              <a:rPr lang="en-US" sz="1200" dirty="0">
                <a:latin typeface="+mn-lt"/>
              </a:rPr>
              <a:t>24 </a:t>
            </a:r>
            <a:r>
              <a:rPr lang="en-US" sz="1200" dirty="0" smtClean="0">
                <a:latin typeface="+mn-lt"/>
              </a:rPr>
              <a:t>t. </a:t>
            </a:r>
            <a:r>
              <a:rPr lang="en-US" altLang="ru-RU" sz="12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ru-RU" altLang="ru-RU" sz="12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200" dirty="0">
              <a:latin typeface="+mn-lt"/>
            </a:endParaRPr>
          </a:p>
          <a:p>
            <a:pPr algn="l"/>
            <a:endParaRPr lang="en-US" sz="1200" dirty="0">
              <a:latin typeface="+mn-lt"/>
            </a:endParaRPr>
          </a:p>
          <a:p>
            <a:pPr algn="l"/>
            <a:r>
              <a:rPr lang="en-US" sz="1200" dirty="0">
                <a:latin typeface="+mn-lt"/>
              </a:rPr>
              <a:t>428 t</a:t>
            </a:r>
            <a:r>
              <a:rPr lang="en-US" sz="1200" dirty="0" smtClean="0">
                <a:latin typeface="+mn-lt"/>
              </a:rPr>
              <a:t>. </a:t>
            </a:r>
            <a:r>
              <a:rPr lang="en-US" altLang="ru-RU" sz="12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ru-RU" altLang="ru-RU" sz="12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200" dirty="0">
              <a:latin typeface="+mn-lt"/>
            </a:endParaRPr>
          </a:p>
          <a:p>
            <a:pPr algn="l"/>
            <a:r>
              <a:rPr lang="en-US" sz="1200" dirty="0">
                <a:latin typeface="+mn-lt"/>
              </a:rPr>
              <a:t>38 t</a:t>
            </a:r>
            <a:r>
              <a:rPr lang="en-US" sz="1200" dirty="0" smtClean="0">
                <a:latin typeface="+mn-lt"/>
              </a:rPr>
              <a:t>. </a:t>
            </a:r>
            <a:r>
              <a:rPr lang="en-US" altLang="ru-RU" sz="12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ru-RU" altLang="ru-RU" sz="12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200" dirty="0">
              <a:latin typeface="+mn-lt"/>
            </a:endParaRPr>
          </a:p>
          <a:p>
            <a:pPr algn="l"/>
            <a:r>
              <a:rPr lang="en-US" sz="1200" dirty="0">
                <a:latin typeface="+mn-lt"/>
              </a:rPr>
              <a:t>18 t</a:t>
            </a:r>
            <a:r>
              <a:rPr lang="en-US" sz="1200" dirty="0" smtClean="0">
                <a:latin typeface="+mn-lt"/>
              </a:rPr>
              <a:t>. </a:t>
            </a:r>
            <a:r>
              <a:rPr lang="en-US" altLang="ru-RU" sz="12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ru-RU" altLang="ru-RU" sz="12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200" dirty="0">
              <a:latin typeface="+mn-lt"/>
            </a:endParaRPr>
          </a:p>
          <a:p>
            <a:pPr algn="l"/>
            <a:r>
              <a:rPr lang="en-US" sz="1200" dirty="0">
                <a:latin typeface="+mn-lt"/>
              </a:rPr>
              <a:t>50 t</a:t>
            </a:r>
            <a:r>
              <a:rPr lang="en-US" sz="1200" dirty="0" smtClean="0">
                <a:latin typeface="+mn-lt"/>
              </a:rPr>
              <a:t>. </a:t>
            </a:r>
            <a:r>
              <a:rPr lang="en-US" altLang="ru-RU" sz="12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ru-RU" altLang="ru-RU" sz="12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200" dirty="0">
              <a:latin typeface="+mn-lt"/>
            </a:endParaRPr>
          </a:p>
          <a:p>
            <a:pPr algn="l"/>
            <a:r>
              <a:rPr lang="en-US" sz="1200" dirty="0" smtClean="0">
                <a:latin typeface="+mn-lt"/>
              </a:rPr>
              <a:t>252 </a:t>
            </a:r>
            <a:r>
              <a:rPr lang="en-US" sz="1200" dirty="0">
                <a:latin typeface="+mn-lt"/>
              </a:rPr>
              <a:t>t</a:t>
            </a:r>
            <a:r>
              <a:rPr lang="en-US" sz="1200" dirty="0" smtClean="0">
                <a:latin typeface="+mn-lt"/>
              </a:rPr>
              <a:t>. </a:t>
            </a:r>
            <a:r>
              <a:rPr lang="en-US" altLang="ru-RU" sz="12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ru-RU" altLang="ru-RU" sz="12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200" dirty="0">
              <a:latin typeface="+mn-lt"/>
            </a:endParaRPr>
          </a:p>
          <a:p>
            <a:pPr algn="l"/>
            <a:r>
              <a:rPr lang="en-US" sz="1200" dirty="0">
                <a:latin typeface="+mn-lt"/>
              </a:rPr>
              <a:t>70 t</a:t>
            </a:r>
            <a:r>
              <a:rPr lang="en-US" sz="1200" dirty="0" smtClean="0">
                <a:latin typeface="+mn-lt"/>
              </a:rPr>
              <a:t>. </a:t>
            </a:r>
            <a:r>
              <a:rPr lang="en-US" altLang="ru-RU" sz="1200" dirty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ru-RU" altLang="ru-RU" sz="12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en-US" sz="1200" dirty="0">
              <a:latin typeface="+mn-lt"/>
            </a:endParaRPr>
          </a:p>
          <a:p>
            <a:pPr algn="l"/>
            <a:endParaRPr lang="en-US" sz="1200" dirty="0">
              <a:latin typeface="+mn-lt"/>
            </a:endParaRPr>
          </a:p>
          <a:p>
            <a:pPr algn="l"/>
            <a:r>
              <a:rPr lang="en-US" sz="1200" dirty="0">
                <a:latin typeface="+mn-lt"/>
              </a:rPr>
              <a:t>640 </a:t>
            </a:r>
            <a:r>
              <a:rPr lang="en-US" sz="1200" dirty="0" smtClean="0">
                <a:latin typeface="+mn-lt"/>
              </a:rPr>
              <a:t>t.</a:t>
            </a:r>
            <a:r>
              <a:rPr lang="en-US" altLang="ru-RU" sz="1200" dirty="0">
                <a:solidFill>
                  <a:srgbClr val="000000"/>
                </a:solidFill>
                <a:latin typeface="Calibri" pitchFamily="34" charset="0"/>
              </a:rPr>
              <a:t> m</a:t>
            </a:r>
            <a:r>
              <a:rPr lang="ru-RU" altLang="ru-RU" sz="1200" baseline="30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ru-RU" sz="1200" dirty="0"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1545647"/>
            <a:ext cx="5194300" cy="5195721"/>
            <a:chOff x="201910" y="792162"/>
            <a:chExt cx="5803900" cy="5805488"/>
          </a:xfrm>
        </p:grpSpPr>
        <p:pic>
          <p:nvPicPr>
            <p:cNvPr id="49" name="Рисунок 48" descr="140323zk PlanRoad.jpg"/>
            <p:cNvPicPr>
              <a:picLocks noChangeAspect="1"/>
            </p:cNvPicPr>
            <p:nvPr/>
          </p:nvPicPr>
          <p:blipFill>
            <a:blip r:embed="rId2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10" y="792162"/>
              <a:ext cx="5803900" cy="58054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10"/>
            <p:cNvSpPr txBox="1">
              <a:spLocks noChangeArrowheads="1"/>
            </p:cNvSpPr>
            <p:nvPr/>
          </p:nvSpPr>
          <p:spPr bwMode="auto">
            <a:xfrm>
              <a:off x="2864148" y="2284412"/>
              <a:ext cx="2555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6</a:t>
              </a:r>
            </a:p>
          </p:txBody>
        </p:sp>
        <p:sp>
          <p:nvSpPr>
            <p:cNvPr id="51" name="TextBox 11"/>
            <p:cNvSpPr txBox="1">
              <a:spLocks noChangeArrowheads="1"/>
            </p:cNvSpPr>
            <p:nvPr/>
          </p:nvSpPr>
          <p:spPr bwMode="auto">
            <a:xfrm>
              <a:off x="3197523" y="2879725"/>
              <a:ext cx="3619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8.1</a:t>
              </a:r>
            </a:p>
          </p:txBody>
        </p:sp>
        <p:sp>
          <p:nvSpPr>
            <p:cNvPr id="52" name="TextBox 12"/>
            <p:cNvSpPr txBox="1">
              <a:spLocks noChangeArrowheads="1"/>
            </p:cNvSpPr>
            <p:nvPr/>
          </p:nvSpPr>
          <p:spPr bwMode="auto">
            <a:xfrm>
              <a:off x="3630910" y="1727200"/>
              <a:ext cx="2540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3</a:t>
              </a:r>
            </a:p>
          </p:txBody>
        </p:sp>
        <p:sp>
          <p:nvSpPr>
            <p:cNvPr id="53" name="TextBox 13"/>
            <p:cNvSpPr txBox="1">
              <a:spLocks noChangeArrowheads="1"/>
            </p:cNvSpPr>
            <p:nvPr/>
          </p:nvSpPr>
          <p:spPr bwMode="auto">
            <a:xfrm>
              <a:off x="4997748" y="1295400"/>
              <a:ext cx="25558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1</a:t>
              </a:r>
            </a:p>
          </p:txBody>
        </p:sp>
        <p:sp>
          <p:nvSpPr>
            <p:cNvPr id="54" name="TextBox 14"/>
            <p:cNvSpPr txBox="1">
              <a:spLocks noChangeArrowheads="1"/>
            </p:cNvSpPr>
            <p:nvPr/>
          </p:nvSpPr>
          <p:spPr bwMode="auto">
            <a:xfrm>
              <a:off x="1757660" y="1800225"/>
              <a:ext cx="2555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4</a:t>
              </a:r>
            </a:p>
          </p:txBody>
        </p:sp>
        <p:sp>
          <p:nvSpPr>
            <p:cNvPr id="55" name="TextBox 15"/>
            <p:cNvSpPr txBox="1">
              <a:spLocks noChangeArrowheads="1"/>
            </p:cNvSpPr>
            <p:nvPr/>
          </p:nvSpPr>
          <p:spPr bwMode="auto">
            <a:xfrm>
              <a:off x="1181398" y="1368425"/>
              <a:ext cx="25558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2</a:t>
              </a:r>
            </a:p>
          </p:txBody>
        </p:sp>
        <p:sp>
          <p:nvSpPr>
            <p:cNvPr id="56" name="TextBox 16"/>
            <p:cNvSpPr txBox="1">
              <a:spLocks noChangeArrowheads="1"/>
            </p:cNvSpPr>
            <p:nvPr/>
          </p:nvSpPr>
          <p:spPr bwMode="auto">
            <a:xfrm>
              <a:off x="1109960" y="2087562"/>
              <a:ext cx="3254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10</a:t>
              </a:r>
            </a:p>
          </p:txBody>
        </p:sp>
        <p:sp>
          <p:nvSpPr>
            <p:cNvPr id="57" name="TextBox 17"/>
            <p:cNvSpPr txBox="1">
              <a:spLocks noChangeArrowheads="1"/>
            </p:cNvSpPr>
            <p:nvPr/>
          </p:nvSpPr>
          <p:spPr bwMode="auto">
            <a:xfrm>
              <a:off x="1109960" y="2376487"/>
              <a:ext cx="32543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10</a:t>
              </a:r>
            </a:p>
          </p:txBody>
        </p:sp>
        <p:sp>
          <p:nvSpPr>
            <p:cNvPr id="58" name="TextBox 18"/>
            <p:cNvSpPr txBox="1">
              <a:spLocks noChangeArrowheads="1"/>
            </p:cNvSpPr>
            <p:nvPr/>
          </p:nvSpPr>
          <p:spPr bwMode="auto">
            <a:xfrm>
              <a:off x="2622848" y="4392612"/>
              <a:ext cx="3254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10</a:t>
              </a:r>
            </a:p>
          </p:txBody>
        </p:sp>
        <p:sp>
          <p:nvSpPr>
            <p:cNvPr id="59" name="TextBox 19"/>
            <p:cNvSpPr txBox="1">
              <a:spLocks noChangeArrowheads="1"/>
            </p:cNvSpPr>
            <p:nvPr/>
          </p:nvSpPr>
          <p:spPr bwMode="auto">
            <a:xfrm>
              <a:off x="2333923" y="4752975"/>
              <a:ext cx="32543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10</a:t>
              </a:r>
            </a:p>
          </p:txBody>
        </p:sp>
        <p:sp>
          <p:nvSpPr>
            <p:cNvPr id="60" name="TextBox 20"/>
            <p:cNvSpPr txBox="1">
              <a:spLocks noChangeArrowheads="1"/>
            </p:cNvSpPr>
            <p:nvPr/>
          </p:nvSpPr>
          <p:spPr bwMode="auto">
            <a:xfrm>
              <a:off x="5070773" y="2087562"/>
              <a:ext cx="32543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10</a:t>
              </a:r>
            </a:p>
          </p:txBody>
        </p:sp>
        <p:sp>
          <p:nvSpPr>
            <p:cNvPr id="61" name="TextBox 21"/>
            <p:cNvSpPr txBox="1">
              <a:spLocks noChangeArrowheads="1"/>
            </p:cNvSpPr>
            <p:nvPr/>
          </p:nvSpPr>
          <p:spPr bwMode="auto">
            <a:xfrm>
              <a:off x="5070773" y="2519362"/>
              <a:ext cx="32543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10</a:t>
              </a:r>
            </a:p>
          </p:txBody>
        </p:sp>
        <p:sp>
          <p:nvSpPr>
            <p:cNvPr id="62" name="TextBox 22"/>
            <p:cNvSpPr txBox="1">
              <a:spLocks noChangeArrowheads="1"/>
            </p:cNvSpPr>
            <p:nvPr/>
          </p:nvSpPr>
          <p:spPr bwMode="auto">
            <a:xfrm>
              <a:off x="5070773" y="3641725"/>
              <a:ext cx="32543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10</a:t>
              </a:r>
            </a:p>
          </p:txBody>
        </p:sp>
        <p:sp>
          <p:nvSpPr>
            <p:cNvPr id="63" name="TextBox 23"/>
            <p:cNvSpPr txBox="1">
              <a:spLocks noChangeArrowheads="1"/>
            </p:cNvSpPr>
            <p:nvPr/>
          </p:nvSpPr>
          <p:spPr bwMode="auto">
            <a:xfrm>
              <a:off x="3773785" y="2879725"/>
              <a:ext cx="2555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9</a:t>
              </a:r>
            </a:p>
          </p:txBody>
        </p:sp>
        <p:sp>
          <p:nvSpPr>
            <p:cNvPr id="64" name="TextBox 24"/>
            <p:cNvSpPr txBox="1">
              <a:spLocks noChangeArrowheads="1"/>
            </p:cNvSpPr>
            <p:nvPr/>
          </p:nvSpPr>
          <p:spPr bwMode="auto">
            <a:xfrm>
              <a:off x="3989685" y="3816350"/>
              <a:ext cx="2555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9</a:t>
              </a:r>
            </a:p>
          </p:txBody>
        </p:sp>
        <p:sp>
          <p:nvSpPr>
            <p:cNvPr id="65" name="TextBox 25"/>
            <p:cNvSpPr txBox="1">
              <a:spLocks noChangeArrowheads="1"/>
            </p:cNvSpPr>
            <p:nvPr/>
          </p:nvSpPr>
          <p:spPr bwMode="auto">
            <a:xfrm>
              <a:off x="4565948" y="4032250"/>
              <a:ext cx="25558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9</a:t>
              </a:r>
            </a:p>
          </p:txBody>
        </p:sp>
        <p:sp>
          <p:nvSpPr>
            <p:cNvPr id="66" name="TextBox 26"/>
            <p:cNvSpPr txBox="1">
              <a:spLocks noChangeArrowheads="1"/>
            </p:cNvSpPr>
            <p:nvPr/>
          </p:nvSpPr>
          <p:spPr bwMode="auto">
            <a:xfrm>
              <a:off x="4494510" y="2160587"/>
              <a:ext cx="2555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9</a:t>
              </a:r>
            </a:p>
          </p:txBody>
        </p:sp>
        <p:sp>
          <p:nvSpPr>
            <p:cNvPr id="67" name="TextBox 27"/>
            <p:cNvSpPr txBox="1">
              <a:spLocks noChangeArrowheads="1"/>
            </p:cNvSpPr>
            <p:nvPr/>
          </p:nvSpPr>
          <p:spPr bwMode="auto">
            <a:xfrm>
              <a:off x="3630910" y="4752975"/>
              <a:ext cx="2540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9</a:t>
              </a:r>
            </a:p>
          </p:txBody>
        </p:sp>
        <p:sp>
          <p:nvSpPr>
            <p:cNvPr id="68" name="TextBox 28"/>
            <p:cNvSpPr txBox="1">
              <a:spLocks noChangeArrowheads="1"/>
            </p:cNvSpPr>
            <p:nvPr/>
          </p:nvSpPr>
          <p:spPr bwMode="auto">
            <a:xfrm>
              <a:off x="2333923" y="5472112"/>
              <a:ext cx="2555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9</a:t>
              </a:r>
            </a:p>
          </p:txBody>
        </p:sp>
        <p:sp>
          <p:nvSpPr>
            <p:cNvPr id="69" name="TextBox 29"/>
            <p:cNvSpPr txBox="1">
              <a:spLocks noChangeArrowheads="1"/>
            </p:cNvSpPr>
            <p:nvPr/>
          </p:nvSpPr>
          <p:spPr bwMode="auto">
            <a:xfrm>
              <a:off x="3702348" y="5472112"/>
              <a:ext cx="2555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9</a:t>
              </a:r>
            </a:p>
          </p:txBody>
        </p:sp>
        <p:sp>
          <p:nvSpPr>
            <p:cNvPr id="70" name="TextBox 30"/>
            <p:cNvSpPr txBox="1">
              <a:spLocks noChangeArrowheads="1"/>
            </p:cNvSpPr>
            <p:nvPr/>
          </p:nvSpPr>
          <p:spPr bwMode="auto">
            <a:xfrm>
              <a:off x="4278610" y="4968875"/>
              <a:ext cx="2555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9</a:t>
              </a:r>
            </a:p>
          </p:txBody>
        </p:sp>
        <p:sp>
          <p:nvSpPr>
            <p:cNvPr id="71" name="TextBox 31"/>
            <p:cNvSpPr txBox="1">
              <a:spLocks noChangeArrowheads="1"/>
            </p:cNvSpPr>
            <p:nvPr/>
          </p:nvSpPr>
          <p:spPr bwMode="auto">
            <a:xfrm>
              <a:off x="3341985" y="4392612"/>
              <a:ext cx="2555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9</a:t>
              </a:r>
            </a:p>
          </p:txBody>
        </p:sp>
        <p:sp>
          <p:nvSpPr>
            <p:cNvPr id="72" name="TextBox 32"/>
            <p:cNvSpPr txBox="1">
              <a:spLocks noChangeArrowheads="1"/>
            </p:cNvSpPr>
            <p:nvPr/>
          </p:nvSpPr>
          <p:spPr bwMode="auto">
            <a:xfrm>
              <a:off x="2189460" y="3744912"/>
              <a:ext cx="3270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11</a:t>
              </a:r>
            </a:p>
          </p:txBody>
        </p:sp>
        <p:sp>
          <p:nvSpPr>
            <p:cNvPr id="73" name="TextBox 33"/>
            <p:cNvSpPr txBox="1">
              <a:spLocks noChangeArrowheads="1"/>
            </p:cNvSpPr>
            <p:nvPr/>
          </p:nvSpPr>
          <p:spPr bwMode="auto">
            <a:xfrm>
              <a:off x="1397298" y="3168650"/>
              <a:ext cx="32702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11</a:t>
              </a:r>
            </a:p>
          </p:txBody>
        </p:sp>
        <p:sp>
          <p:nvSpPr>
            <p:cNvPr id="74" name="TextBox 34"/>
            <p:cNvSpPr txBox="1">
              <a:spLocks noChangeArrowheads="1"/>
            </p:cNvSpPr>
            <p:nvPr/>
          </p:nvSpPr>
          <p:spPr bwMode="auto">
            <a:xfrm>
              <a:off x="1397298" y="3960812"/>
              <a:ext cx="32702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11</a:t>
              </a:r>
            </a:p>
          </p:txBody>
        </p:sp>
        <p:sp>
          <p:nvSpPr>
            <p:cNvPr id="75" name="TextBox 35"/>
            <p:cNvSpPr txBox="1">
              <a:spLocks noChangeArrowheads="1"/>
            </p:cNvSpPr>
            <p:nvPr/>
          </p:nvSpPr>
          <p:spPr bwMode="auto">
            <a:xfrm>
              <a:off x="1757660" y="4679950"/>
              <a:ext cx="3254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11</a:t>
              </a:r>
            </a:p>
          </p:txBody>
        </p:sp>
        <p:sp>
          <p:nvSpPr>
            <p:cNvPr id="76" name="TextBox 36"/>
            <p:cNvSpPr txBox="1">
              <a:spLocks noChangeArrowheads="1"/>
            </p:cNvSpPr>
            <p:nvPr/>
          </p:nvSpPr>
          <p:spPr bwMode="auto">
            <a:xfrm>
              <a:off x="1686223" y="2879725"/>
              <a:ext cx="25558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5</a:t>
              </a:r>
            </a:p>
          </p:txBody>
        </p:sp>
        <p:sp>
          <p:nvSpPr>
            <p:cNvPr id="77" name="TextBox 37"/>
            <p:cNvSpPr txBox="1">
              <a:spLocks noChangeArrowheads="1"/>
            </p:cNvSpPr>
            <p:nvPr/>
          </p:nvSpPr>
          <p:spPr bwMode="auto">
            <a:xfrm>
              <a:off x="2262485" y="3311525"/>
              <a:ext cx="25558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5</a:t>
              </a:r>
            </a:p>
          </p:txBody>
        </p:sp>
        <p:sp>
          <p:nvSpPr>
            <p:cNvPr id="78" name="TextBox 38"/>
            <p:cNvSpPr txBox="1">
              <a:spLocks noChangeArrowheads="1"/>
            </p:cNvSpPr>
            <p:nvPr/>
          </p:nvSpPr>
          <p:spPr bwMode="auto">
            <a:xfrm>
              <a:off x="4854873" y="4679950"/>
              <a:ext cx="25400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5</a:t>
              </a:r>
            </a:p>
          </p:txBody>
        </p:sp>
        <p:sp>
          <p:nvSpPr>
            <p:cNvPr id="79" name="TextBox 39"/>
            <p:cNvSpPr txBox="1">
              <a:spLocks noChangeArrowheads="1"/>
            </p:cNvSpPr>
            <p:nvPr/>
          </p:nvSpPr>
          <p:spPr bwMode="auto">
            <a:xfrm>
              <a:off x="4423073" y="5256212"/>
              <a:ext cx="254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5</a:t>
              </a:r>
            </a:p>
          </p:txBody>
        </p:sp>
        <p:sp>
          <p:nvSpPr>
            <p:cNvPr id="80" name="TextBox 40"/>
            <p:cNvSpPr txBox="1">
              <a:spLocks noChangeArrowheads="1"/>
            </p:cNvSpPr>
            <p:nvPr/>
          </p:nvSpPr>
          <p:spPr bwMode="auto">
            <a:xfrm>
              <a:off x="2981623" y="4103687"/>
              <a:ext cx="3619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8.2</a:t>
              </a:r>
            </a:p>
          </p:txBody>
        </p:sp>
        <p:sp>
          <p:nvSpPr>
            <p:cNvPr id="81" name="TextBox 41"/>
            <p:cNvSpPr txBox="1">
              <a:spLocks noChangeArrowheads="1"/>
            </p:cNvSpPr>
            <p:nvPr/>
          </p:nvSpPr>
          <p:spPr bwMode="auto">
            <a:xfrm>
              <a:off x="1973560" y="5111750"/>
              <a:ext cx="361950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8.3</a:t>
              </a:r>
            </a:p>
          </p:txBody>
        </p:sp>
        <p:sp>
          <p:nvSpPr>
            <p:cNvPr id="82" name="TextBox 42"/>
            <p:cNvSpPr txBox="1">
              <a:spLocks noChangeArrowheads="1"/>
            </p:cNvSpPr>
            <p:nvPr/>
          </p:nvSpPr>
          <p:spPr bwMode="auto">
            <a:xfrm>
              <a:off x="3415010" y="2160587"/>
              <a:ext cx="254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umimoji="1" sz="2400"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>
                  <a:latin typeface="Arial" charset="0"/>
                </a:rPr>
                <a:t>7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00056" y="1115452"/>
            <a:ext cx="7340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ru-RU" dirty="0">
                <a:latin typeface="Calibri" panose="020F0502020204030204" pitchFamily="34" charset="0"/>
              </a:rPr>
              <a:t>Industrial park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- "growth point" of production with advanced logistics.</a:t>
            </a:r>
            <a:endParaRPr lang="ru-RU" dirty="0">
              <a:latin typeface="+mn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7544" y="44624"/>
            <a:ext cx="4158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n-lt"/>
              </a:rPr>
              <a:t>Innovation &amp; industrial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infrastructure</a:t>
            </a:r>
            <a:endParaRPr lang="ru-RU" sz="20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63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898525"/>
            <a:ext cx="4537075" cy="584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8"/>
          <p:cNvSpPr>
            <a:spLocks noChangeArrowheads="1"/>
          </p:cNvSpPr>
          <p:nvPr/>
        </p:nvSpPr>
        <p:spPr bwMode="auto">
          <a:xfrm>
            <a:off x="179509" y="44624"/>
            <a:ext cx="58326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200" b="1" dirty="0" smtClean="0">
                <a:solidFill>
                  <a:srgbClr val="0070C0"/>
                </a:solidFill>
                <a:latin typeface="+mn-lt"/>
                <a:cs typeface="Arial" charset="0"/>
              </a:rPr>
              <a:t>MIET university </a:t>
            </a:r>
            <a:r>
              <a:rPr lang="fr-FR" sz="2200" b="1" dirty="0">
                <a:solidFill>
                  <a:srgbClr val="0070C0"/>
                </a:solidFill>
                <a:latin typeface="+mn-lt"/>
                <a:cs typeface="Arial" charset="0"/>
              </a:rPr>
              <a:t>innovation infrastructure </a:t>
            </a:r>
            <a:r>
              <a:rPr lang="fr-FR" sz="2200" b="1" dirty="0" smtClean="0">
                <a:solidFill>
                  <a:srgbClr val="0070C0"/>
                </a:solidFill>
                <a:latin typeface="+mn-lt"/>
                <a:cs typeface="Arial" charset="0"/>
              </a:rPr>
              <a:t>– </a:t>
            </a:r>
          </a:p>
          <a:p>
            <a:pPr>
              <a:defRPr/>
            </a:pPr>
            <a:r>
              <a:rPr lang="en-US" sz="2200" b="1" dirty="0" smtClean="0">
                <a:solidFill>
                  <a:srgbClr val="0070C0"/>
                </a:solidFill>
                <a:latin typeface="+mn-lt"/>
                <a:cs typeface="Arial" charset="0"/>
              </a:rPr>
              <a:t>science and high-</a:t>
            </a:r>
            <a:r>
              <a:rPr lang="fr-FR" sz="2200" b="1" dirty="0" smtClean="0">
                <a:solidFill>
                  <a:srgbClr val="0070C0"/>
                </a:solidFill>
                <a:latin typeface="+mn-lt"/>
                <a:cs typeface="Arial" charset="0"/>
              </a:rPr>
              <a:t>tech </a:t>
            </a:r>
            <a:r>
              <a:rPr lang="fr-FR" sz="2200" b="1" dirty="0">
                <a:solidFill>
                  <a:srgbClr val="0070C0"/>
                </a:solidFill>
                <a:latin typeface="+mn-lt"/>
                <a:cs typeface="Arial" charset="0"/>
              </a:rPr>
              <a:t>village</a:t>
            </a:r>
            <a:endParaRPr lang="ru-RU" sz="2200" dirty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139" y="3276972"/>
            <a:ext cx="39608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sx="999" sy="999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sz="1200" b="1" dirty="0">
                <a:latin typeface="+mn-lt"/>
                <a:cs typeface="Times New Roman" panose="02020603050405020304" pitchFamily="18" charset="0"/>
              </a:rPr>
              <a:t>The number of staff of the University - 1740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  <a:cs typeface="Times New Roman" panose="02020603050405020304" pitchFamily="18" charset="0"/>
              </a:rPr>
              <a:t>Doctors and professors - 118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PhDs 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and professors - 348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  <a:cs typeface="Times New Roman" panose="02020603050405020304" pitchFamily="18" charset="0"/>
              </a:rPr>
              <a:t>Doctoral students and post-graduate students - 280</a:t>
            </a:r>
            <a:endParaRPr lang="ru-RU" sz="1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149080"/>
            <a:ext cx="3600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sx="999" sy="999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Times New Roman" panose="02020603050405020304" pitchFamily="18" charset="0"/>
              </a:rPr>
              <a:t>Within the university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Times New Roman" panose="02020603050405020304" pitchFamily="18" charset="0"/>
              </a:rPr>
              <a:t>29 research and education centers, laboratories and centers of collective use, five new world-class</a:t>
            </a:r>
            <a:endParaRPr lang="ru-RU" sz="1200" dirty="0">
              <a:latin typeface="+mn-lt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laboratories</a:t>
            </a:r>
            <a:endParaRPr lang="ru-RU" sz="1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53"/>
          <p:cNvSpPr>
            <a:spLocks noChangeArrowheads="1"/>
          </p:cNvSpPr>
          <p:nvPr/>
        </p:nvSpPr>
        <p:spPr bwMode="auto">
          <a:xfrm>
            <a:off x="179512" y="6385751"/>
            <a:ext cx="4105275" cy="23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sx="999" sy="999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1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More than 30 </a:t>
            </a:r>
            <a:r>
              <a:rPr lang="en-US" sz="11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thousand of </a:t>
            </a:r>
            <a:r>
              <a:rPr lang="en-US" sz="11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MIET graduates of different generations</a:t>
            </a:r>
            <a:endParaRPr lang="ru-RU" sz="11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044" y="5013176"/>
            <a:ext cx="3898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sx="999" sy="999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b="1" dirty="0">
                <a:latin typeface="+mn-lt"/>
                <a:cs typeface="Times New Roman" panose="02020603050405020304" pitchFamily="18" charset="0"/>
              </a:rPr>
              <a:t>Annual output - over 800 young specialists in the fields: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  <a:cs typeface="Times New Roman" panose="02020603050405020304" pitchFamily="18" charset="0"/>
              </a:rPr>
              <a:t>Electronics (micro, </a:t>
            </a:r>
            <a:r>
              <a:rPr lang="en-US" sz="1200" dirty="0" err="1">
                <a:latin typeface="+mn-lt"/>
                <a:cs typeface="Times New Roman" panose="02020603050405020304" pitchFamily="18" charset="0"/>
              </a:rPr>
              <a:t>nano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latin typeface="+mn-lt"/>
                <a:cs typeface="Times New Roman" panose="02020603050405020304" pitchFamily="18" charset="0"/>
              </a:rPr>
              <a:t>opto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  <a:cs typeface="Times New Roman" panose="02020603050405020304" pitchFamily="18" charset="0"/>
              </a:rPr>
              <a:t>Micro- and </a:t>
            </a:r>
            <a:r>
              <a:rPr lang="en-US" sz="1200" dirty="0" err="1">
                <a:latin typeface="+mn-lt"/>
                <a:cs typeface="Times New Roman" panose="02020603050405020304" pitchFamily="18" charset="0"/>
              </a:rPr>
              <a:t>nano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-system 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technics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Nanotechnology</a:t>
            </a:r>
            <a:endParaRPr lang="en-US" sz="1200" dirty="0">
              <a:latin typeface="+mn-lt"/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  <a:cs typeface="Times New Roman" panose="02020603050405020304" pitchFamily="18" charset="0"/>
              </a:rPr>
              <a:t>Electronic engineering and instrument-making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  <a:cs typeface="Times New Roman" panose="02020603050405020304" pitchFamily="18" charset="0"/>
              </a:rPr>
              <a:t>biomedical systems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457"/>
              </p:ext>
            </p:extLst>
          </p:nvPr>
        </p:nvGraphicFramePr>
        <p:xfrm>
          <a:off x="96143" y="1268760"/>
          <a:ext cx="3539752" cy="518180"/>
        </p:xfrm>
        <a:graphic>
          <a:graphicData uri="http://schemas.openxmlformats.org/drawingml/2006/table">
            <a:tbl>
              <a:tblPr/>
              <a:tblGrid>
                <a:gridCol w="1769876"/>
                <a:gridCol w="1769876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kumimoji="0" lang="en-US" altLang="ru-RU" sz="1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Total area,</a:t>
                      </a:r>
                      <a:r>
                        <a:rPr kumimoji="0" lang="en-US" altLang="ru-RU" sz="10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He</a:t>
                      </a:r>
                      <a:endParaRPr kumimoji="0" lang="ru-RU" altLang="ru-RU" sz="1000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91443" marR="91443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Buildings,</a:t>
                      </a:r>
                      <a:r>
                        <a:rPr kumimoji="0" lang="ru-RU" alt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</a:t>
                      </a:r>
                      <a:r>
                        <a:rPr kumimoji="0" lang="ru-RU" altLang="ru-RU" sz="10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1443" marR="91443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4,5</a:t>
                      </a: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dirty="0" smtClean="0"/>
                        <a:t>20 130,60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79512" y="1875021"/>
            <a:ext cx="504056" cy="2160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16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2163053"/>
            <a:ext cx="504056" cy="2160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903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39478" y="1844824"/>
            <a:ext cx="1628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- </a:t>
            </a:r>
            <a:r>
              <a:rPr lang="en-US" sz="1200" dirty="0" smtClean="0">
                <a:latin typeface="+mn-lt"/>
              </a:rPr>
              <a:t>Innovative companies</a:t>
            </a:r>
            <a:endParaRPr lang="ru-RU" sz="12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2132856"/>
            <a:ext cx="525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- </a:t>
            </a:r>
            <a:r>
              <a:rPr lang="en-US" sz="1200" dirty="0" smtClean="0">
                <a:latin typeface="+mn-lt"/>
              </a:rPr>
              <a:t>jobs</a:t>
            </a:r>
            <a:endParaRPr lang="ru-RU" sz="1200" dirty="0"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2451085"/>
            <a:ext cx="504056" cy="2160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0,3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72734" y="2420888"/>
            <a:ext cx="1557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+mn-lt"/>
              </a:rPr>
              <a:t>-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€ </a:t>
            </a:r>
            <a:r>
              <a:rPr lang="en-US" sz="1200" dirty="0" smtClean="0">
                <a:latin typeface="+mn-lt"/>
              </a:rPr>
              <a:t>billion investments</a:t>
            </a:r>
            <a:endParaRPr lang="ru-RU" sz="1200" dirty="0">
              <a:latin typeface="+mn-lt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51520" y="3038763"/>
            <a:ext cx="13681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sx="999" sy="999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sz="1200" b="1" u="sng" dirty="0" smtClean="0">
                <a:latin typeface="+mn-lt"/>
                <a:cs typeface="Times New Roman" panose="02020603050405020304" pitchFamily="18" charset="0"/>
              </a:rPr>
              <a:t> MIET University</a:t>
            </a:r>
            <a:endParaRPr lang="ru-RU" sz="1200" u="sng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07503" y="980728"/>
            <a:ext cx="20520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sx="999" sy="999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fr-FR" sz="1200" b="1" u="sng" dirty="0">
                <a:latin typeface="+mn-lt"/>
                <a:cs typeface="Arial" charset="0"/>
              </a:rPr>
              <a:t>T</a:t>
            </a:r>
            <a:r>
              <a:rPr lang="fr-FR" sz="1200" b="1" u="sng" dirty="0" smtClean="0">
                <a:latin typeface="+mn-lt"/>
                <a:cs typeface="Arial" charset="0"/>
              </a:rPr>
              <a:t>echnology village (</a:t>
            </a:r>
            <a:r>
              <a:rPr lang="en-US" sz="1200" b="1" u="sng" dirty="0" smtClean="0">
                <a:latin typeface="+mn-lt"/>
                <a:cs typeface="Arial" charset="0"/>
              </a:rPr>
              <a:t>SEZ area</a:t>
            </a:r>
            <a:r>
              <a:rPr lang="fr-FR" sz="1200" b="1" u="sng" dirty="0" smtClean="0">
                <a:latin typeface="+mn-lt"/>
                <a:cs typeface="Arial" charset="0"/>
              </a:rPr>
              <a:t>)</a:t>
            </a:r>
            <a:endParaRPr lang="ru-RU" sz="1200" b="1" u="sng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5915000" cy="346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>
              <a:defRPr/>
            </a:pPr>
            <a:r>
              <a:rPr lang="en-US" altLang="ru-RU" sz="2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SEZ</a:t>
            </a:r>
            <a:r>
              <a:rPr lang="ru-RU" altLang="ru-RU" sz="2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«</a:t>
            </a:r>
            <a:r>
              <a:rPr lang="en-US" altLang="ru-RU" sz="2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Zelenograd</a:t>
            </a:r>
            <a:r>
              <a:rPr lang="ru-RU" altLang="ru-RU" sz="2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» - «</a:t>
            </a:r>
            <a:r>
              <a:rPr lang="en-US" altLang="ru-RU" sz="2200" b="1" dirty="0" err="1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Alabushevo</a:t>
            </a:r>
            <a:r>
              <a:rPr lang="ru-RU" altLang="ru-RU" sz="2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»</a:t>
            </a:r>
            <a:r>
              <a:rPr lang="en-US" altLang="ru-RU" sz="2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Area</a:t>
            </a:r>
            <a:endParaRPr lang="ru-RU" altLang="ru-RU" sz="2200" b="1" dirty="0" smtClean="0">
              <a:solidFill>
                <a:srgbClr val="0070C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9459" name="Объект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4391025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311146"/>
              </p:ext>
            </p:extLst>
          </p:nvPr>
        </p:nvGraphicFramePr>
        <p:xfrm>
          <a:off x="4643438" y="2327573"/>
          <a:ext cx="4321050" cy="3117651"/>
        </p:xfrm>
        <a:graphic>
          <a:graphicData uri="http://schemas.openxmlformats.org/drawingml/2006/table">
            <a:tbl>
              <a:tblPr/>
              <a:tblGrid>
                <a:gridCol w="3157761"/>
                <a:gridCol w="1163289"/>
              </a:tblGrid>
              <a:tr h="2539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Function use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3" marR="91443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Space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He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3" marR="91443"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52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Leased by resident companies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28,92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1521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Infrastructure of SEZ "Zelenograd": onsite engineering networks and roads, office buildings, customs infrastructure, fire department</a:t>
                      </a:r>
                      <a:endParaRPr kumimoji="0" lang="ru-RU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35,73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8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Available to potential resident companies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16,71 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272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Natural complex, technical area of power transmission lines </a:t>
                      </a: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dirty="0" smtClean="0">
                          <a:latin typeface="Calibri" pitchFamily="34" charset="0"/>
                        </a:rPr>
                        <a:t>60,00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43" marR="91443"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92519" y="1967533"/>
            <a:ext cx="238257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u="sng" dirty="0" smtClean="0">
                <a:latin typeface="+mn-lt"/>
              </a:rPr>
              <a:t>Total area</a:t>
            </a:r>
            <a:r>
              <a:rPr lang="ru-RU" sz="1400" b="1" u="sng" dirty="0" smtClean="0">
                <a:latin typeface="+mn-lt"/>
              </a:rPr>
              <a:t> (</a:t>
            </a:r>
            <a:r>
              <a:rPr lang="en-US" sz="1400" b="1" u="sng" dirty="0" smtClean="0">
                <a:latin typeface="+mn-lt"/>
              </a:rPr>
              <a:t>rented / </a:t>
            </a:r>
            <a:r>
              <a:rPr lang="en-US" altLang="ru-RU" sz="1400" b="1" u="sng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available</a:t>
            </a:r>
            <a:r>
              <a:rPr lang="ru-RU" sz="1400" b="1" u="sng" dirty="0" smtClean="0">
                <a:latin typeface="+mn-lt"/>
              </a:rPr>
              <a:t>)</a:t>
            </a:r>
            <a:endParaRPr lang="ru-RU" sz="1400" b="1" u="sng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188041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Tax and customs preferences,</a:t>
            </a:r>
          </a:p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government support for residents</a:t>
            </a:r>
            <a:endParaRPr lang="ru-RU" sz="1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4398" y="579655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+mj-lt"/>
              </a:rPr>
              <a:t>P</a:t>
            </a:r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rovided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electrification, water supply, </a:t>
            </a:r>
            <a:endParaRPr lang="en-US" sz="16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sewerage and heating</a:t>
            </a:r>
            <a:r>
              <a:rPr lang="ru-RU" sz="1600" dirty="0" smtClean="0">
                <a:solidFill>
                  <a:srgbClr val="C00000"/>
                </a:solidFill>
                <a:latin typeface="+mj-lt"/>
              </a:rPr>
              <a:t> </a:t>
            </a:r>
            <a:endParaRPr lang="ru-RU" sz="1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88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631520"/>
              </p:ext>
            </p:extLst>
          </p:nvPr>
        </p:nvGraphicFramePr>
        <p:xfrm>
          <a:off x="323528" y="1052736"/>
          <a:ext cx="8352928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3816424"/>
                <a:gridCol w="2016224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2424113" algn="l"/>
                        </a:tabLs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Zelenograd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in Russia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1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Profit tax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en-US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2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Salary tax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en-US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3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Property tax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0% </a:t>
                      </a:r>
                      <a:r>
                        <a:rPr lang="en-US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ru-RU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n-US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years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4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Land tax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0% </a:t>
                      </a:r>
                      <a:r>
                        <a:rPr lang="en-US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ru-RU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years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5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Transport</a:t>
                      </a:r>
                      <a:r>
                        <a:rPr lang="en-US" sz="1600" b="1" baseline="0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and vehicles tax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0% </a:t>
                      </a:r>
                      <a:r>
                        <a:rPr lang="en-US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ru-RU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years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 – 150 </a:t>
                      </a:r>
                      <a:r>
                        <a:rPr lang="en-US" sz="1400" b="1" dirty="0" err="1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thous</a:t>
                      </a:r>
                      <a:r>
                        <a:rPr lang="en-US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rub.</a:t>
                      </a:r>
                      <a:r>
                        <a:rPr lang="ru-RU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4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year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6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VAT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r>
                        <a:rPr lang="ru-RU" sz="1400" b="1" baseline="30000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 – 18%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n-lt"/>
                        </a:rPr>
                        <a:t>7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Customs duty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0%</a:t>
                      </a:r>
                      <a:r>
                        <a:rPr lang="ru-RU" sz="1400" b="1" baseline="30000" dirty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Depending on</a:t>
                      </a:r>
                      <a:r>
                        <a:rPr lang="en-US" sz="1200" b="0" baseline="0" dirty="0" smtClean="0">
                          <a:solidFill>
                            <a:srgbClr val="03030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item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 bwMode="auto">
          <a:xfrm>
            <a:off x="179512" y="44624"/>
            <a:ext cx="4032448" cy="864096"/>
          </a:xfrm>
          <a:prstGeom prst="roundRect">
            <a:avLst>
              <a:gd name="adj" fmla="val 618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US" altLang="ru-RU" sz="2200" b="1" dirty="0" smtClean="0">
                <a:solidFill>
                  <a:srgbClr val="0070C0"/>
                </a:solidFill>
                <a:latin typeface="Calibri" pitchFamily="34" charset="0"/>
              </a:rPr>
              <a:t>Preferential </a:t>
            </a:r>
            <a:r>
              <a:rPr kumimoji="0" lang="en-US" altLang="ru-RU" sz="2200" b="1" dirty="0" smtClean="0">
                <a:solidFill>
                  <a:srgbClr val="0070C0"/>
                </a:solidFill>
                <a:latin typeface="Calibri" pitchFamily="34" charset="0"/>
              </a:rPr>
              <a:t>policy for residents </a:t>
            </a:r>
          </a:p>
          <a:p>
            <a:r>
              <a:rPr kumimoji="0" lang="en-US" altLang="ru-RU" sz="2200" b="1" dirty="0" smtClean="0">
                <a:solidFill>
                  <a:srgbClr val="0070C0"/>
                </a:solidFill>
                <a:latin typeface="Calibri" pitchFamily="34" charset="0"/>
              </a:rPr>
              <a:t>of Special Economic Zone</a:t>
            </a:r>
            <a:endParaRPr kumimoji="0" lang="ru-RU" altLang="ru-RU" sz="2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32409"/>
            <a:ext cx="871296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dirty="0" smtClean="0"/>
              <a:t>Preferences on land lease</a:t>
            </a:r>
            <a:r>
              <a:rPr lang="ru-RU" sz="1100" dirty="0" smtClean="0"/>
              <a:t>. </a:t>
            </a:r>
            <a:r>
              <a:rPr lang="en-US" sz="1100" dirty="0" smtClean="0"/>
              <a:t>Reduction coefficient</a:t>
            </a:r>
            <a:r>
              <a:rPr lang="ru-RU" sz="1100" dirty="0" smtClean="0"/>
              <a:t>: 1</a:t>
            </a:r>
            <a:r>
              <a:rPr lang="en-US" sz="1100" baseline="30000" dirty="0" err="1" smtClean="0"/>
              <a:t>st</a:t>
            </a:r>
            <a:r>
              <a:rPr lang="en-US" sz="1100" dirty="0" smtClean="0"/>
              <a:t> year</a:t>
            </a:r>
            <a:r>
              <a:rPr lang="ru-RU" sz="1100" dirty="0" smtClean="0"/>
              <a:t> – 0</a:t>
            </a:r>
            <a:r>
              <a:rPr lang="en-US" sz="1100" dirty="0" smtClean="0"/>
              <a:t>.</a:t>
            </a:r>
            <a:r>
              <a:rPr lang="ru-RU" sz="1100" dirty="0" smtClean="0"/>
              <a:t>4; 2</a:t>
            </a:r>
            <a:r>
              <a:rPr lang="en-US" sz="1100" dirty="0" smtClean="0"/>
              <a:t>d year</a:t>
            </a:r>
            <a:r>
              <a:rPr lang="ru-RU" sz="1100" dirty="0" smtClean="0"/>
              <a:t> – 0</a:t>
            </a:r>
            <a:r>
              <a:rPr lang="en-US" sz="1100" dirty="0" smtClean="0"/>
              <a:t>.</a:t>
            </a:r>
            <a:r>
              <a:rPr lang="ru-RU" sz="1100" dirty="0" smtClean="0"/>
              <a:t>5; 3</a:t>
            </a:r>
            <a:r>
              <a:rPr lang="en-US" sz="1100" dirty="0" smtClean="0"/>
              <a:t>d</a:t>
            </a:r>
            <a:r>
              <a:rPr lang="ru-RU" sz="1100" dirty="0" smtClean="0"/>
              <a:t> </a:t>
            </a:r>
            <a:r>
              <a:rPr lang="en-US" sz="1100" dirty="0" smtClean="0"/>
              <a:t>year</a:t>
            </a:r>
            <a:r>
              <a:rPr lang="ru-RU" sz="1100" dirty="0" smtClean="0"/>
              <a:t> – 0</a:t>
            </a:r>
            <a:r>
              <a:rPr lang="en-US" sz="1100" dirty="0" smtClean="0"/>
              <a:t>.</a:t>
            </a:r>
            <a:r>
              <a:rPr lang="ru-RU" sz="1100" dirty="0" smtClean="0"/>
              <a:t>6;  4</a:t>
            </a:r>
            <a:r>
              <a:rPr lang="en-US" sz="1100" baseline="30000" dirty="0" err="1" smtClean="0"/>
              <a:t>th</a:t>
            </a:r>
            <a:r>
              <a:rPr lang="en-US" sz="1100" dirty="0" smtClean="0"/>
              <a:t> year (within next 5 years)</a:t>
            </a:r>
            <a:r>
              <a:rPr lang="ru-RU" sz="1100" dirty="0" smtClean="0"/>
              <a:t> - 0,7; </a:t>
            </a:r>
            <a:r>
              <a:rPr lang="en-US" sz="1100" dirty="0" smtClean="0"/>
              <a:t>after - </a:t>
            </a:r>
            <a:r>
              <a:rPr lang="ru-RU" sz="1100" dirty="0" smtClean="0"/>
              <a:t>100</a:t>
            </a:r>
            <a:r>
              <a:rPr lang="ru-RU" sz="1100" dirty="0"/>
              <a:t>%.</a:t>
            </a:r>
          </a:p>
          <a:p>
            <a:pPr algn="just"/>
            <a:r>
              <a:rPr lang="ru-RU" sz="1100" b="1" dirty="0"/>
              <a:t> </a:t>
            </a:r>
            <a:endParaRPr lang="ru-RU" sz="1100" dirty="0"/>
          </a:p>
          <a:p>
            <a:pPr algn="just"/>
            <a:r>
              <a:rPr lang="ru-RU" sz="1100" baseline="30000" dirty="0" smtClean="0"/>
              <a:t>1</a:t>
            </a:r>
            <a:r>
              <a:rPr lang="en-US" sz="1100" b="1" dirty="0" smtClean="0"/>
              <a:t>VAT</a:t>
            </a:r>
            <a:r>
              <a:rPr lang="ru-RU" sz="1100" dirty="0"/>
              <a:t> – </a:t>
            </a:r>
            <a:r>
              <a:rPr lang="en-US" sz="1100" dirty="0" smtClean="0"/>
              <a:t>when exporting from Russia</a:t>
            </a:r>
            <a:r>
              <a:rPr lang="ru-RU" sz="1100" dirty="0" smtClean="0"/>
              <a:t>.</a:t>
            </a:r>
            <a:r>
              <a:rPr lang="en-US" sz="1100" dirty="0" smtClean="0"/>
              <a:t> When using the free customs zone terms - sales of goods are free of VAT</a:t>
            </a:r>
            <a:r>
              <a:rPr lang="ru-RU" sz="1100" dirty="0" smtClean="0"/>
              <a:t>.</a:t>
            </a:r>
            <a:endParaRPr lang="ru-RU" sz="1100" dirty="0"/>
          </a:p>
          <a:p>
            <a:pPr algn="just"/>
            <a:r>
              <a:rPr lang="ru-RU" sz="1100" b="1" dirty="0"/>
              <a:t> </a:t>
            </a:r>
            <a:endParaRPr lang="ru-RU" sz="1100" dirty="0"/>
          </a:p>
          <a:p>
            <a:pPr algn="just"/>
            <a:r>
              <a:rPr lang="ru-RU" sz="1100" baseline="30000" dirty="0" smtClean="0"/>
              <a:t>2</a:t>
            </a:r>
            <a:r>
              <a:rPr lang="en-US" sz="1100" b="1" dirty="0" smtClean="0"/>
              <a:t>Customs preferences</a:t>
            </a:r>
            <a:endParaRPr lang="ru-RU" sz="1100" dirty="0"/>
          </a:p>
          <a:p>
            <a:pPr algn="just"/>
            <a:r>
              <a:rPr lang="ru-RU" sz="1100" dirty="0"/>
              <a:t> - </a:t>
            </a:r>
            <a:r>
              <a:rPr lang="en-US" sz="1100" dirty="0" smtClean="0"/>
              <a:t>Imported goods are stored and used within the SEZ without payment of customs duties and VAT as well as other economic restrictions; </a:t>
            </a:r>
          </a:p>
          <a:p>
            <a:pPr algn="just"/>
            <a:r>
              <a:rPr lang="ru-RU" sz="1100" dirty="0" smtClean="0"/>
              <a:t>- </a:t>
            </a:r>
            <a:r>
              <a:rPr lang="en-US" sz="1100" dirty="0" smtClean="0"/>
              <a:t>Local goods are stored and used within the SEZ on terms applicable for export from Russia without payment of export duties</a:t>
            </a:r>
            <a:r>
              <a:rPr lang="ru-RU" sz="1100" dirty="0" smtClean="0"/>
              <a:t>;</a:t>
            </a:r>
            <a:endParaRPr lang="ru-RU" sz="1100" dirty="0"/>
          </a:p>
          <a:p>
            <a:pPr algn="just"/>
            <a:r>
              <a:rPr lang="ru-RU" sz="1100" dirty="0"/>
              <a:t> - </a:t>
            </a:r>
            <a:r>
              <a:rPr lang="en-US" sz="1100" dirty="0" smtClean="0"/>
              <a:t>If removed from SEZ to other locations of Russia, VAT is applicable</a:t>
            </a:r>
            <a:r>
              <a:rPr lang="ru-RU" sz="1100" dirty="0" smtClean="0"/>
              <a:t>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598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577" y="261809"/>
            <a:ext cx="46414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+mn-lt"/>
              </a:rPr>
              <a:t>Example of </a:t>
            </a:r>
            <a:r>
              <a:rPr lang="en-US" sz="2200" b="1" dirty="0" smtClean="0">
                <a:solidFill>
                  <a:srgbClr val="0070C0"/>
                </a:solidFill>
                <a:latin typeface="+mn-lt"/>
              </a:rPr>
              <a:t>using customs </a:t>
            </a:r>
            <a:r>
              <a:rPr lang="en-US" sz="2200" b="1" dirty="0">
                <a:solidFill>
                  <a:srgbClr val="0070C0"/>
                </a:solidFill>
                <a:latin typeface="+mn-lt"/>
              </a:rPr>
              <a:t>preferences</a:t>
            </a:r>
            <a:endParaRPr lang="ru-RU" sz="22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283968" y="1268760"/>
            <a:ext cx="0" cy="50405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6200000">
            <a:off x="3425079" y="5553216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Border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16915715"/>
              </p:ext>
            </p:extLst>
          </p:nvPr>
        </p:nvGraphicFramePr>
        <p:xfrm>
          <a:off x="5436096" y="1052736"/>
          <a:ext cx="331236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292080" y="1268760"/>
            <a:ext cx="3600400" cy="22322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5436096" y="4077072"/>
            <a:ext cx="2204686" cy="1008112"/>
            <a:chOff x="1406" y="1476941"/>
            <a:chExt cx="3309555" cy="82738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406" y="1476941"/>
              <a:ext cx="3309555" cy="82738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5639" y="1501174"/>
              <a:ext cx="3261089" cy="778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400" kern="1200" dirty="0" smtClean="0"/>
                <a:t>New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400" kern="1200" dirty="0" smtClean="0"/>
                <a:t>products</a:t>
              </a:r>
              <a:endParaRPr lang="ru-RU" sz="24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67544" y="2348880"/>
            <a:ext cx="2204686" cy="1296144"/>
            <a:chOff x="843" y="1193458"/>
            <a:chExt cx="2590600" cy="64765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43" y="1193458"/>
              <a:ext cx="2590600" cy="64765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9812" y="1212427"/>
              <a:ext cx="2552662" cy="609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400" kern="1200" dirty="0" smtClean="0"/>
                <a:t>Goods</a:t>
              </a:r>
              <a:r>
                <a:rPr lang="ru-RU" sz="2400" kern="1200" dirty="0" smtClean="0"/>
                <a:t>, </a:t>
              </a:r>
              <a:endParaRPr lang="en-US" sz="2400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2400" kern="1200" dirty="0" smtClean="0"/>
                <a:t>components, equipment</a:t>
              </a:r>
              <a:endParaRPr lang="ru-RU" sz="2400" kern="1200" dirty="0"/>
            </a:p>
          </p:txBody>
        </p:sp>
      </p:grpSp>
      <p:sp>
        <p:nvSpPr>
          <p:cNvPr id="20" name="Стрелка вправо 19"/>
          <p:cNvSpPr/>
          <p:nvPr/>
        </p:nvSpPr>
        <p:spPr>
          <a:xfrm>
            <a:off x="2843808" y="2132856"/>
            <a:ext cx="2376264" cy="1728192"/>
          </a:xfrm>
          <a:prstGeom prst="rightArrow">
            <a:avLst>
              <a:gd name="adj1" fmla="val 70350"/>
              <a:gd name="adj2" fmla="val 32363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u="sng" dirty="0" smtClean="0">
                <a:solidFill>
                  <a:srgbClr val="030303"/>
                </a:solidFill>
                <a:ea typeface="Times New Roman"/>
                <a:cs typeface="Times New Roman"/>
              </a:rPr>
              <a:t>IMPORT</a:t>
            </a:r>
            <a:endParaRPr lang="ru-RU" b="1" u="sng" dirty="0" smtClean="0">
              <a:solidFill>
                <a:srgbClr val="030303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30303"/>
                </a:solidFill>
                <a:ea typeface="Times New Roman"/>
                <a:cs typeface="Times New Roman"/>
              </a:rPr>
              <a:t>Customs duty</a:t>
            </a:r>
            <a:r>
              <a:rPr lang="ru-RU" b="1" dirty="0" smtClean="0">
                <a:solidFill>
                  <a:srgbClr val="030303"/>
                </a:solidFill>
                <a:ea typeface="Times New Roman"/>
                <a:cs typeface="Times New Roman"/>
              </a:rPr>
              <a:t> – 0%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30303"/>
                </a:solidFill>
                <a:ea typeface="Times New Roman"/>
                <a:cs typeface="Times New Roman"/>
              </a:rPr>
              <a:t>VAT</a:t>
            </a:r>
            <a:r>
              <a:rPr lang="ru-RU" b="1" dirty="0" smtClean="0">
                <a:solidFill>
                  <a:srgbClr val="030303"/>
                </a:solidFill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30303"/>
                </a:solidFill>
                <a:ea typeface="Times New Roman"/>
                <a:cs typeface="Times New Roman"/>
              </a:rPr>
              <a:t>– 0</a:t>
            </a:r>
            <a:r>
              <a:rPr lang="ru-RU" b="1" dirty="0" smtClean="0">
                <a:solidFill>
                  <a:srgbClr val="030303"/>
                </a:solidFill>
                <a:ea typeface="Times New Roman"/>
                <a:cs typeface="Times New Roman"/>
              </a:rPr>
              <a:t>%</a:t>
            </a:r>
            <a:endParaRPr lang="ru-RU" b="1" dirty="0">
              <a:solidFill>
                <a:srgbClr val="030303"/>
              </a:solidFill>
              <a:ea typeface="Times New Roman"/>
              <a:cs typeface="Times New Roman"/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2682246" y="3897052"/>
            <a:ext cx="2465817" cy="1368152"/>
          </a:xfrm>
          <a:prstGeom prst="leftArrow">
            <a:avLst>
              <a:gd name="adj1" fmla="val 63710"/>
              <a:gd name="adj2" fmla="val 36853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u="sng" dirty="0" smtClean="0">
                <a:solidFill>
                  <a:srgbClr val="030303"/>
                </a:solidFill>
                <a:ea typeface="Times New Roman"/>
                <a:cs typeface="Times New Roman"/>
              </a:rPr>
              <a:t>EXPORT</a:t>
            </a:r>
            <a:endParaRPr lang="ru-RU" b="1" u="sng" dirty="0" smtClean="0">
              <a:solidFill>
                <a:srgbClr val="030303"/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30303"/>
                </a:solidFill>
                <a:ea typeface="Times New Roman"/>
                <a:cs typeface="Times New Roman"/>
              </a:rPr>
              <a:t>VAT</a:t>
            </a:r>
            <a:r>
              <a:rPr lang="ru-RU" b="1" dirty="0" smtClean="0">
                <a:solidFill>
                  <a:srgbClr val="030303"/>
                </a:solidFill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30303"/>
                </a:solidFill>
                <a:ea typeface="Times New Roman"/>
                <a:cs typeface="Times New Roman"/>
              </a:rPr>
              <a:t>– 0</a:t>
            </a:r>
            <a:r>
              <a:rPr lang="ru-RU" b="1" dirty="0" smtClean="0">
                <a:solidFill>
                  <a:srgbClr val="030303"/>
                </a:solidFill>
                <a:ea typeface="Times New Roman"/>
                <a:cs typeface="Times New Roman"/>
              </a:rPr>
              <a:t>%</a:t>
            </a:r>
            <a:endParaRPr lang="ru-RU" b="1" dirty="0">
              <a:solidFill>
                <a:srgbClr val="030303"/>
              </a:solidFill>
              <a:ea typeface="Times New Roman"/>
              <a:cs typeface="Times New Roman"/>
            </a:endParaRPr>
          </a:p>
        </p:txBody>
      </p:sp>
      <p:cxnSp>
        <p:nvCxnSpPr>
          <p:cNvPr id="23" name="Соединительная линия уступом 22"/>
          <p:cNvCxnSpPr>
            <a:endCxn id="15" idx="0"/>
          </p:cNvCxnSpPr>
          <p:nvPr/>
        </p:nvCxnSpPr>
        <p:spPr>
          <a:xfrm rot="5400000">
            <a:off x="6419316" y="3476116"/>
            <a:ext cx="720080" cy="48183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низ 23"/>
          <p:cNvSpPr/>
          <p:nvPr/>
        </p:nvSpPr>
        <p:spPr>
          <a:xfrm>
            <a:off x="5148064" y="5265204"/>
            <a:ext cx="2664296" cy="1044116"/>
          </a:xfrm>
          <a:prstGeom prst="downArrow">
            <a:avLst>
              <a:gd name="adj1" fmla="val 78781"/>
              <a:gd name="adj2" fmla="val 3905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DOMESTIC TRADE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a typeface="Times New Roman"/>
                <a:cs typeface="Times New Roman"/>
              </a:rPr>
              <a:t>VAT</a:t>
            </a:r>
            <a:r>
              <a:rPr lang="ru-RU" b="1" dirty="0">
                <a:solidFill>
                  <a:schemeClr val="tx1"/>
                </a:solidFill>
                <a:ea typeface="Times New Roman"/>
                <a:cs typeface="Times New Roman"/>
              </a:rPr>
              <a:t> – </a:t>
            </a:r>
            <a:r>
              <a:rPr lang="en-US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standard</a:t>
            </a:r>
            <a:endParaRPr lang="ru-RU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425079" y="152076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Border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43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941" y="1218340"/>
            <a:ext cx="2690459" cy="45961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Fund of Assistance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732" y="4069949"/>
            <a:ext cx="2690459" cy="5460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Russian small company</a:t>
            </a:r>
            <a:endParaRPr lang="ru-RU" dirty="0"/>
          </a:p>
        </p:txBody>
      </p:sp>
      <p:sp>
        <p:nvSpPr>
          <p:cNvPr id="9" name="Пирог 8"/>
          <p:cNvSpPr/>
          <p:nvPr/>
        </p:nvSpPr>
        <p:spPr>
          <a:xfrm>
            <a:off x="778131" y="2001610"/>
            <a:ext cx="1745273" cy="1745273"/>
          </a:xfrm>
          <a:prstGeom prst="pie">
            <a:avLst>
              <a:gd name="adj1" fmla="val 0"/>
              <a:gd name="adj2" fmla="val 107252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&lt; </a:t>
            </a:r>
            <a:r>
              <a:rPr lang="en-US" sz="2400" b="1" dirty="0" smtClean="0">
                <a:solidFill>
                  <a:schemeClr val="bg1"/>
                </a:solidFill>
              </a:rPr>
              <a:t>300 </a:t>
            </a:r>
            <a:endParaRPr lang="ru-RU" sz="24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thous</a:t>
            </a:r>
            <a:r>
              <a:rPr lang="en-US" sz="1200" b="1" dirty="0">
                <a:solidFill>
                  <a:schemeClr val="bg1"/>
                </a:solidFill>
              </a:rPr>
              <a:t>. euro</a:t>
            </a:r>
            <a:r>
              <a:rPr lang="ru-RU" sz="1200" b="1" dirty="0" smtClean="0">
                <a:solidFill>
                  <a:schemeClr val="bg1"/>
                </a:solidFill>
              </a:rPr>
              <a:t>.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" name="Пирог 9"/>
          <p:cNvSpPr/>
          <p:nvPr/>
        </p:nvSpPr>
        <p:spPr>
          <a:xfrm>
            <a:off x="778131" y="1943115"/>
            <a:ext cx="1745273" cy="1745273"/>
          </a:xfrm>
          <a:prstGeom prst="pie">
            <a:avLst>
              <a:gd name="adj1" fmla="val 10855441"/>
              <a:gd name="adj2" fmla="val 2152364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&lt; 300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thous</a:t>
            </a:r>
            <a:r>
              <a:rPr lang="en-US" sz="1200" b="1" dirty="0">
                <a:solidFill>
                  <a:schemeClr val="bg1"/>
                </a:solidFill>
              </a:rPr>
              <a:t>. euro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04664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latin typeface="+mn-lt"/>
              </a:rPr>
              <a:t>“Internationalization“ </a:t>
            </a:r>
            <a:r>
              <a:rPr lang="en-US" b="1" dirty="0" smtClean="0">
                <a:latin typeface="+mn-lt"/>
              </a:rPr>
              <a:t>State </a:t>
            </a:r>
            <a:r>
              <a:rPr lang="en-US" b="1" dirty="0">
                <a:latin typeface="+mn-lt"/>
              </a:rPr>
              <a:t>investors - Fund of Assistance</a:t>
            </a:r>
            <a:endParaRPr lang="ru-RU" b="1" dirty="0">
              <a:latin typeface="+mn-lt"/>
            </a:endParaRPr>
          </a:p>
        </p:txBody>
      </p:sp>
      <p:cxnSp>
        <p:nvCxnSpPr>
          <p:cNvPr id="14" name="Прямая со стрелкой 13"/>
          <p:cNvCxnSpPr>
            <a:stCxn id="5" idx="2"/>
            <a:endCxn id="10" idx="3"/>
          </p:cNvCxnSpPr>
          <p:nvPr/>
        </p:nvCxnSpPr>
        <p:spPr>
          <a:xfrm>
            <a:off x="1644171" y="1677951"/>
            <a:ext cx="6597" cy="265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0"/>
            <a:endCxn id="9" idx="1"/>
          </p:cNvCxnSpPr>
          <p:nvPr/>
        </p:nvCxnSpPr>
        <p:spPr>
          <a:xfrm flipH="1" flipV="1">
            <a:off x="1650768" y="3746883"/>
            <a:ext cx="2194" cy="323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166316" y="1218340"/>
            <a:ext cx="2690459" cy="45961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Foreign Fund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75107" y="4069949"/>
            <a:ext cx="2690459" cy="5460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Foreign </a:t>
            </a:r>
            <a:r>
              <a:rPr lang="en-US" dirty="0" smtClean="0"/>
              <a:t>Partner</a:t>
            </a:r>
            <a:endParaRPr lang="ru-RU" dirty="0"/>
          </a:p>
        </p:txBody>
      </p:sp>
      <p:sp>
        <p:nvSpPr>
          <p:cNvPr id="20" name="Пирог 19"/>
          <p:cNvSpPr/>
          <p:nvPr/>
        </p:nvSpPr>
        <p:spPr>
          <a:xfrm>
            <a:off x="6645506" y="2001610"/>
            <a:ext cx="1745273" cy="1745273"/>
          </a:xfrm>
          <a:prstGeom prst="pie">
            <a:avLst>
              <a:gd name="adj1" fmla="val 0"/>
              <a:gd name="adj2" fmla="val 107252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50%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ирог 20"/>
          <p:cNvSpPr/>
          <p:nvPr/>
        </p:nvSpPr>
        <p:spPr>
          <a:xfrm>
            <a:off x="6645506" y="1943115"/>
            <a:ext cx="1745273" cy="1745273"/>
          </a:xfrm>
          <a:prstGeom prst="pie">
            <a:avLst>
              <a:gd name="adj1" fmla="val 10855441"/>
              <a:gd name="adj2" fmla="val 2152364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50%</a:t>
            </a:r>
          </a:p>
        </p:txBody>
      </p:sp>
      <p:cxnSp>
        <p:nvCxnSpPr>
          <p:cNvPr id="22" name="Прямая со стрелкой 21"/>
          <p:cNvCxnSpPr>
            <a:stCxn id="18" idx="2"/>
            <a:endCxn id="21" idx="3"/>
          </p:cNvCxnSpPr>
          <p:nvPr/>
        </p:nvCxnSpPr>
        <p:spPr>
          <a:xfrm>
            <a:off x="7511546" y="1677951"/>
            <a:ext cx="6597" cy="265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9" idx="0"/>
            <a:endCxn id="20" idx="1"/>
          </p:cNvCxnSpPr>
          <p:nvPr/>
        </p:nvCxnSpPr>
        <p:spPr>
          <a:xfrm flipH="1" flipV="1">
            <a:off x="7518143" y="3746883"/>
            <a:ext cx="2194" cy="323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267820" y="1484527"/>
            <a:ext cx="2706964" cy="276185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</a:t>
            </a:r>
            <a:r>
              <a:rPr lang="ru-RU" sz="2400" b="1" dirty="0" smtClean="0"/>
              <a:t> </a:t>
            </a:r>
            <a:r>
              <a:rPr lang="en-US" sz="2400" b="1" dirty="0" smtClean="0"/>
              <a:t>joint</a:t>
            </a:r>
            <a:endParaRPr lang="ru-RU" sz="2400" dirty="0"/>
          </a:p>
          <a:p>
            <a:pPr algn="ctr"/>
            <a:r>
              <a:rPr lang="en-US" sz="2400" b="1" dirty="0" smtClean="0"/>
              <a:t> project</a:t>
            </a:r>
            <a:r>
              <a:rPr lang="ru-RU" sz="2400" b="1" dirty="0" smtClean="0"/>
              <a:t>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R&amp;D / OCD</a:t>
            </a:r>
            <a:endParaRPr lang="en-US" sz="2400" b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690445" y="2636854"/>
            <a:ext cx="457200" cy="40444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6063739" y="2664078"/>
            <a:ext cx="457200" cy="40444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07730" y="4805200"/>
            <a:ext cx="8557836" cy="17543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200" b="1" dirty="0" smtClean="0"/>
              <a:t>Object </a:t>
            </a:r>
            <a:r>
              <a:rPr lang="en-US" sz="1200" b="1" dirty="0"/>
              <a:t>of funding</a:t>
            </a:r>
          </a:p>
          <a:p>
            <a:pPr algn="l"/>
            <a:r>
              <a:rPr lang="en-US" sz="1200" dirty="0"/>
              <a:t>Bilateral development projects and the development of new types of high-tech products and technologies on the basis of belonging to these enterprises or public research organizations Intellectual Property</a:t>
            </a:r>
            <a:endParaRPr lang="ru-RU" sz="1200" dirty="0" smtClean="0"/>
          </a:p>
          <a:p>
            <a:pPr algn="l"/>
            <a:endParaRPr lang="en-US" sz="1200" b="1" dirty="0" smtClean="0"/>
          </a:p>
          <a:p>
            <a:pPr algn="l"/>
            <a:r>
              <a:rPr lang="en-US" sz="1200" b="1" dirty="0" smtClean="0"/>
              <a:t>Conditions </a:t>
            </a:r>
            <a:r>
              <a:rPr lang="en-US" sz="1200" b="1" dirty="0"/>
              <a:t>of financing</a:t>
            </a:r>
          </a:p>
          <a:p>
            <a:pPr marL="171450" indent="-171450" algn="l">
              <a:buFontTx/>
              <a:buChar char="-"/>
            </a:pPr>
            <a:r>
              <a:rPr lang="en-US" sz="1200" dirty="0" smtClean="0"/>
              <a:t>Financing </a:t>
            </a:r>
            <a:r>
              <a:rPr lang="en-US" sz="1200" dirty="0"/>
              <a:t>on the basis of the signed between the Fund and foreign partners (foundations, ministries and other) </a:t>
            </a:r>
            <a:r>
              <a:rPr lang="en-US" sz="1200" dirty="0" smtClean="0"/>
              <a:t>agreements</a:t>
            </a:r>
            <a:endParaRPr lang="ru-RU" sz="1200" dirty="0" smtClean="0"/>
          </a:p>
          <a:p>
            <a:pPr marL="171450" indent="-171450" algn="l">
              <a:buFontTx/>
              <a:buChar char="-"/>
            </a:pPr>
            <a:r>
              <a:rPr lang="en-US" sz="1200" dirty="0" smtClean="0"/>
              <a:t>Fund </a:t>
            </a:r>
            <a:r>
              <a:rPr lang="en-US" sz="1200" dirty="0"/>
              <a:t>of Assistance financed the Russian company - up to 300 thousand. Euro. The Company is obliged to draw the same amount of extra-budgetary </a:t>
            </a:r>
            <a:r>
              <a:rPr lang="en-US" sz="1200" dirty="0" smtClean="0"/>
              <a:t>funds</a:t>
            </a:r>
            <a:endParaRPr lang="ru-RU" sz="1200" dirty="0" smtClean="0"/>
          </a:p>
          <a:p>
            <a:pPr marL="171450" indent="-171450" algn="l">
              <a:buFontTx/>
              <a:buChar char="-"/>
            </a:pPr>
            <a:r>
              <a:rPr lang="en-US" sz="1200" dirty="0" smtClean="0"/>
              <a:t>Foreign </a:t>
            </a:r>
            <a:r>
              <a:rPr lang="en-US" sz="1200" dirty="0"/>
              <a:t>fund financed by a foreign company. The Company is obliged to attract extra-budgetary funds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0997" y="59429"/>
            <a:ext cx="6747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Financial support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for international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innovative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projects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054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941" y="1218340"/>
            <a:ext cx="2690459" cy="45961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RME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6729" y="3362401"/>
            <a:ext cx="2690459" cy="5460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Russian small company</a:t>
            </a:r>
            <a:endParaRPr lang="ru-RU" dirty="0"/>
          </a:p>
        </p:txBody>
      </p:sp>
      <p:sp>
        <p:nvSpPr>
          <p:cNvPr id="10" name="Пирог 9"/>
          <p:cNvSpPr/>
          <p:nvPr/>
        </p:nvSpPr>
        <p:spPr>
          <a:xfrm>
            <a:off x="1059475" y="1943115"/>
            <a:ext cx="1164969" cy="1164969"/>
          </a:xfrm>
          <a:prstGeom prst="pie">
            <a:avLst>
              <a:gd name="adj1" fmla="val 10855441"/>
              <a:gd name="adj2" fmla="val 1084277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&lt; </a:t>
            </a:r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mln</a:t>
            </a:r>
            <a:r>
              <a:rPr lang="en-US" sz="1200" b="1" dirty="0" smtClean="0">
                <a:solidFill>
                  <a:schemeClr val="bg1"/>
                </a:solidFill>
              </a:rPr>
              <a:t>. </a:t>
            </a:r>
            <a:r>
              <a:rPr lang="en-US" sz="1200" b="1" dirty="0">
                <a:solidFill>
                  <a:schemeClr val="bg1"/>
                </a:solidFill>
              </a:rPr>
              <a:t>euro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24138"/>
            <a:ext cx="775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latin typeface="+mn-lt"/>
              </a:rPr>
              <a:t>"</a:t>
            </a:r>
            <a:r>
              <a:rPr lang="en-US" sz="2000" b="1" dirty="0">
                <a:latin typeface="+mn-lt"/>
              </a:rPr>
              <a:t>Priority research and </a:t>
            </a:r>
            <a:r>
              <a:rPr lang="en-US" sz="2000" b="1" dirty="0" smtClean="0">
                <a:latin typeface="+mn-lt"/>
              </a:rPr>
              <a:t>development” </a:t>
            </a:r>
            <a:r>
              <a:rPr lang="en-US" sz="1600" dirty="0" smtClean="0">
                <a:latin typeface="+mn-lt"/>
              </a:rPr>
              <a:t>Russian </a:t>
            </a:r>
            <a:r>
              <a:rPr lang="en-US" sz="1600" dirty="0">
                <a:latin typeface="+mn-lt"/>
              </a:rPr>
              <a:t>Ministry of </a:t>
            </a:r>
            <a:r>
              <a:rPr lang="en-US" sz="1600" dirty="0" smtClean="0">
                <a:latin typeface="+mn-lt"/>
              </a:rPr>
              <a:t>Education (RME)</a:t>
            </a:r>
            <a:endParaRPr lang="ru-RU" sz="1600" dirty="0">
              <a:latin typeface="+mn-lt"/>
            </a:endParaRPr>
          </a:p>
        </p:txBody>
      </p:sp>
      <p:cxnSp>
        <p:nvCxnSpPr>
          <p:cNvPr id="14" name="Прямая со стрелкой 13"/>
          <p:cNvCxnSpPr>
            <a:stCxn id="5" idx="2"/>
            <a:endCxn id="10" idx="3"/>
          </p:cNvCxnSpPr>
          <p:nvPr/>
        </p:nvCxnSpPr>
        <p:spPr>
          <a:xfrm flipH="1">
            <a:off x="1641960" y="1677951"/>
            <a:ext cx="2211" cy="265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274755" y="1218340"/>
            <a:ext cx="2690459" cy="4596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Foreign Partner</a:t>
            </a:r>
            <a:endParaRPr lang="ru-RU" dirty="0"/>
          </a:p>
        </p:txBody>
      </p:sp>
      <p:sp>
        <p:nvSpPr>
          <p:cNvPr id="20" name="Пирог 19"/>
          <p:cNvSpPr/>
          <p:nvPr/>
        </p:nvSpPr>
        <p:spPr>
          <a:xfrm>
            <a:off x="7020648" y="1954119"/>
            <a:ext cx="1233841" cy="1232481"/>
          </a:xfrm>
          <a:prstGeom prst="pie">
            <a:avLst>
              <a:gd name="adj1" fmla="val 0"/>
              <a:gd name="adj2" fmla="val 215700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50%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23" name="Прямая со стрелкой 22"/>
          <p:cNvCxnSpPr>
            <a:stCxn id="19" idx="2"/>
            <a:endCxn id="20" idx="3"/>
          </p:cNvCxnSpPr>
          <p:nvPr/>
        </p:nvCxnSpPr>
        <p:spPr>
          <a:xfrm>
            <a:off x="7619985" y="1677951"/>
            <a:ext cx="17584" cy="276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848077" y="1890854"/>
            <a:ext cx="2215662" cy="229430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</a:t>
            </a:r>
            <a:r>
              <a:rPr lang="ru-RU" sz="2000" b="1" dirty="0"/>
              <a:t> </a:t>
            </a:r>
            <a:r>
              <a:rPr lang="en-US" sz="2000" b="1" dirty="0"/>
              <a:t>joint</a:t>
            </a:r>
            <a:endParaRPr lang="ru-RU" sz="2000" dirty="0"/>
          </a:p>
          <a:p>
            <a:pPr algn="ctr"/>
            <a:r>
              <a:rPr lang="en-US" sz="2000" b="1" dirty="0"/>
              <a:t> project</a:t>
            </a:r>
            <a:r>
              <a:rPr lang="ru-RU" sz="2000" b="1" dirty="0"/>
              <a:t> </a:t>
            </a:r>
            <a:endParaRPr lang="en-US" sz="2000" b="1" dirty="0"/>
          </a:p>
          <a:p>
            <a:pPr algn="ctr"/>
            <a:r>
              <a:rPr lang="en-US" sz="2000" b="1" dirty="0"/>
              <a:t>R&amp;D</a:t>
            </a:r>
            <a:endParaRPr lang="ru-RU" sz="20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3200398" y="3460010"/>
            <a:ext cx="457200" cy="4044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6362677" y="2298555"/>
            <a:ext cx="457200" cy="4044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07730" y="4471104"/>
            <a:ext cx="8557836" cy="181588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400" b="1" dirty="0" smtClean="0"/>
              <a:t>Object </a:t>
            </a:r>
            <a:r>
              <a:rPr lang="en-US" sz="1400" b="1" dirty="0"/>
              <a:t>of funding</a:t>
            </a:r>
          </a:p>
          <a:p>
            <a:pPr algn="l"/>
            <a:r>
              <a:rPr lang="en-US" sz="1400" dirty="0"/>
              <a:t>- Research on promising directions of development of the world science;</a:t>
            </a:r>
          </a:p>
          <a:p>
            <a:pPr algn="l"/>
            <a:r>
              <a:rPr lang="en-US" sz="1400" dirty="0" smtClean="0"/>
              <a:t>- </a:t>
            </a:r>
            <a:r>
              <a:rPr lang="en-US" sz="1400" dirty="0"/>
              <a:t>To study the possibility of future applications of multiple applications in various sectors of the economy</a:t>
            </a:r>
            <a:r>
              <a:rPr lang="en-US" sz="1400" dirty="0" smtClean="0"/>
              <a:t>;</a:t>
            </a:r>
          </a:p>
          <a:p>
            <a:pPr algn="l"/>
            <a:r>
              <a:rPr lang="en-US" sz="1400" dirty="0" smtClean="0"/>
              <a:t>- A </a:t>
            </a:r>
            <a:r>
              <a:rPr lang="en-US" sz="1400" dirty="0"/>
              <a:t>unique high risk research in the future defining new possibilities for economic </a:t>
            </a:r>
            <a:r>
              <a:rPr lang="en-US" sz="1400" dirty="0" smtClean="0"/>
              <a:t>development</a:t>
            </a:r>
          </a:p>
          <a:p>
            <a:pPr algn="l"/>
            <a:endParaRPr lang="en-US" sz="1400" b="1" dirty="0" smtClean="0"/>
          </a:p>
          <a:p>
            <a:pPr algn="l"/>
            <a:r>
              <a:rPr lang="en-US" sz="1400" b="1" dirty="0" smtClean="0"/>
              <a:t>Conditions </a:t>
            </a:r>
            <a:r>
              <a:rPr lang="en-US" sz="1400" b="1" dirty="0"/>
              <a:t>of financing</a:t>
            </a:r>
          </a:p>
          <a:p>
            <a:pPr algn="l"/>
            <a:r>
              <a:rPr lang="en-US" sz="1400" dirty="0"/>
              <a:t>- Financing on an equal footing - 50% of the Ministry of Education (in the form of small grants of the Russian company), 50% of the foreign partner (the partner can be obtained from the funding agencies of the country)</a:t>
            </a:r>
            <a:endParaRPr lang="ru-RU" sz="1400" dirty="0"/>
          </a:p>
        </p:txBody>
      </p:sp>
      <p:cxnSp>
        <p:nvCxnSpPr>
          <p:cNvPr id="25" name="Прямая со стрелкой 24"/>
          <p:cNvCxnSpPr>
            <a:stCxn id="10" idx="1"/>
            <a:endCxn id="6" idx="0"/>
          </p:cNvCxnSpPr>
          <p:nvPr/>
        </p:nvCxnSpPr>
        <p:spPr>
          <a:xfrm flipH="1">
            <a:off x="1641959" y="3108084"/>
            <a:ext cx="1" cy="2543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9512" y="107340"/>
            <a:ext cx="6747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Financial support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 for international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innovative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projects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366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188640"/>
            <a:ext cx="3786075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International cooperation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788025" y="1628800"/>
            <a:ext cx="3744416" cy="206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80401" y="4094785"/>
            <a:ext cx="3031559" cy="250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7923" y="1235075"/>
            <a:ext cx="527616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Cooperation </a:t>
            </a:r>
            <a:r>
              <a:rPr lang="en-US" sz="1400" dirty="0">
                <a:latin typeface="+mn-lt"/>
              </a:rPr>
              <a:t>agreement with the cluster </a:t>
            </a:r>
            <a:r>
              <a:rPr lang="en-US" sz="1400" dirty="0" err="1">
                <a:latin typeface="+mn-lt"/>
              </a:rPr>
              <a:t>Minologic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smtClean="0">
                <a:latin typeface="+mn-lt"/>
              </a:rPr>
              <a:t>Grenoble, France;</a:t>
            </a:r>
            <a:endParaRPr lang="en-US" sz="1400" dirty="0">
              <a:latin typeface="+mn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Cooperation </a:t>
            </a:r>
            <a:r>
              <a:rPr lang="en-US" sz="1400" dirty="0">
                <a:latin typeface="+mn-lt"/>
              </a:rPr>
              <a:t>agreement with microelectronics cluster Silicon Saxony, Dresden, </a:t>
            </a:r>
            <a:r>
              <a:rPr lang="en-US" sz="1400" dirty="0" smtClean="0">
                <a:latin typeface="+mn-lt"/>
              </a:rPr>
              <a:t>Germany which launched </a:t>
            </a:r>
            <a:r>
              <a:rPr lang="en-US" sz="1400" dirty="0">
                <a:latin typeface="+mn-lt"/>
              </a:rPr>
              <a:t>a joint scientific and technical activities;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Cooperation </a:t>
            </a:r>
            <a:r>
              <a:rPr lang="en-US" sz="1400" dirty="0">
                <a:latin typeface="+mn-lt"/>
              </a:rPr>
              <a:t>agreement </a:t>
            </a:r>
            <a:r>
              <a:rPr lang="en-US" sz="1400" dirty="0" smtClean="0">
                <a:latin typeface="+mn-lt"/>
              </a:rPr>
              <a:t>between </a:t>
            </a:r>
            <a:r>
              <a:rPr lang="en-US" sz="1400" dirty="0">
                <a:latin typeface="+mn-lt"/>
              </a:rPr>
              <a:t>the National Research </a:t>
            </a:r>
            <a:r>
              <a:rPr lang="en-US" sz="1400" dirty="0" smtClean="0">
                <a:latin typeface="+mn-lt"/>
              </a:rPr>
              <a:t>University MIET </a:t>
            </a:r>
            <a:r>
              <a:rPr lang="en-US" sz="1400" dirty="0">
                <a:latin typeface="+mn-lt"/>
              </a:rPr>
              <a:t>and French </a:t>
            </a:r>
            <a:r>
              <a:rPr lang="en-US" sz="1400" dirty="0" smtClean="0">
                <a:latin typeface="+mn-lt"/>
              </a:rPr>
              <a:t>University of Joseph Fourier.  Joint </a:t>
            </a:r>
            <a:r>
              <a:rPr lang="en-US" sz="1400" dirty="0">
                <a:latin typeface="+mn-lt"/>
              </a:rPr>
              <a:t>development of student </a:t>
            </a:r>
            <a:r>
              <a:rPr lang="en-US" sz="1400" dirty="0" smtClean="0">
                <a:latin typeface="+mn-lt"/>
              </a:rPr>
              <a:t>satellite creation program;</a:t>
            </a:r>
            <a:endParaRPr lang="en-US" sz="1400" dirty="0">
              <a:latin typeface="+mn-lt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Cooperation </a:t>
            </a:r>
            <a:r>
              <a:rPr lang="en-US" sz="1400" dirty="0">
                <a:latin typeface="+mn-lt"/>
              </a:rPr>
              <a:t>agreement with a </a:t>
            </a:r>
            <a:r>
              <a:rPr lang="en-US" sz="1400" dirty="0" smtClean="0">
                <a:latin typeface="+mn-lt"/>
              </a:rPr>
              <a:t>High-Tech Development zone of </a:t>
            </a:r>
            <a:r>
              <a:rPr lang="en-US" sz="1400" dirty="0">
                <a:latin typeface="+mn-lt"/>
              </a:rPr>
              <a:t>East </a:t>
            </a:r>
            <a:r>
              <a:rPr lang="en-US" sz="1400" dirty="0" smtClean="0">
                <a:latin typeface="+mn-lt"/>
              </a:rPr>
              <a:t>Lake Optical Valley, Wuhan, China. </a:t>
            </a:r>
          </a:p>
          <a:p>
            <a:pPr algn="just">
              <a:spcAft>
                <a:spcPts val="600"/>
              </a:spcAft>
            </a:pPr>
            <a:endParaRPr lang="en-US" sz="1400" dirty="0">
              <a:latin typeface="+mn-lt"/>
            </a:endParaRPr>
          </a:p>
        </p:txBody>
      </p:sp>
      <p:pic>
        <p:nvPicPr>
          <p:cNvPr id="6" name="Picture 2" descr="Ухань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3"/>
          <a:stretch/>
        </p:blipFill>
        <p:spPr bwMode="auto">
          <a:xfrm>
            <a:off x="194884" y="4653136"/>
            <a:ext cx="5071198" cy="198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85866" y="1239034"/>
            <a:ext cx="3408670" cy="253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www.zelenograd.ru/img/8/8/f/88f469a3ae65acdbfc740ca6e0ff106b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866" y="4094784"/>
            <a:ext cx="3039388" cy="2550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69592932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188640"/>
            <a:ext cx="7366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en-US" sz="2400" b="1" dirty="0" err="1" smtClean="0">
                <a:solidFill>
                  <a:srgbClr val="0070C0"/>
                </a:solidFill>
                <a:latin typeface="+mn-lt"/>
              </a:rPr>
              <a:t>Technounity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» 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cluster member companies competences</a:t>
            </a:r>
            <a:endParaRPr lang="en-US" sz="24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0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chmelyov\Desktop\CD-DVD\Korea\схема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1984"/>
            <a:ext cx="9144000" cy="587997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/>
        </p:spPr>
      </p:pic>
      <p:pic>
        <p:nvPicPr>
          <p:cNvPr id="9222" name="Picture 2" descr="http://cs308623.vk.me/v308623548/427d/S4Vyz7JGjD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213" y="3573463"/>
            <a:ext cx="315912" cy="44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 descr="http://www.heraldicum.ru/russia/subjects/towns/images/m_molzha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188" y="3048000"/>
            <a:ext cx="36355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 descr="http://zelhome.ru/sites/default/files/city/zelenograd_district_of_moscow_co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606550"/>
            <a:ext cx="1046163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ая прямоугольная выноска 10"/>
          <p:cNvSpPr>
            <a:spLocks noChangeArrowheads="1"/>
          </p:cNvSpPr>
          <p:nvPr/>
        </p:nvSpPr>
        <p:spPr bwMode="auto">
          <a:xfrm>
            <a:off x="5508104" y="1114211"/>
            <a:ext cx="3429000" cy="738188"/>
          </a:xfrm>
          <a:prstGeom prst="wedgeRoundRectCallout">
            <a:avLst>
              <a:gd name="adj1" fmla="val -164510"/>
              <a:gd name="adj2" fmla="val 81851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en-US" altLang="ru-RU" sz="1600" b="1" dirty="0">
                <a:solidFill>
                  <a:schemeClr val="bg1"/>
                </a:solidFill>
                <a:latin typeface="+mn-lt"/>
              </a:rPr>
              <a:t>Innovative technology cluster</a:t>
            </a:r>
            <a:r>
              <a:rPr kumimoji="0" lang="ru-RU" altLang="ru-RU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kumimoji="0" lang="en-US" altLang="ru-RU" sz="1600" b="1" dirty="0">
                <a:solidFill>
                  <a:schemeClr val="bg1"/>
                </a:solidFill>
                <a:latin typeface="+mn-lt"/>
              </a:rPr>
              <a:t>“</a:t>
            </a:r>
            <a:r>
              <a:rPr kumimoji="0" lang="en-US" altLang="ru-RU" sz="1600" b="1" dirty="0" err="1">
                <a:solidFill>
                  <a:schemeClr val="bg1"/>
                </a:solidFill>
                <a:latin typeface="+mn-lt"/>
              </a:rPr>
              <a:t>Zelenograd</a:t>
            </a:r>
            <a:r>
              <a:rPr kumimoji="0" lang="en-US" altLang="ru-RU" sz="1600" b="1" dirty="0">
                <a:solidFill>
                  <a:schemeClr val="bg1"/>
                </a:solidFill>
                <a:latin typeface="+mn-lt"/>
              </a:rPr>
              <a:t>”</a:t>
            </a:r>
            <a:endParaRPr kumimoji="0" lang="ru-RU" altLang="ru-RU" sz="1600" b="1" dirty="0">
              <a:solidFill>
                <a:schemeClr val="bg1"/>
              </a:solidFill>
              <a:latin typeface="+mn-lt"/>
            </a:endParaRPr>
          </a:p>
          <a:p>
            <a:pPr algn="ctr">
              <a:defRPr/>
            </a:pPr>
            <a:r>
              <a:rPr lang="ru-RU" altLang="ru-RU" sz="1200" dirty="0" smtClean="0">
                <a:solidFill>
                  <a:schemeClr val="bg1"/>
                </a:solidFill>
                <a:latin typeface="+mn-lt"/>
              </a:rPr>
              <a:t>(</a:t>
            </a:r>
            <a:r>
              <a:rPr lang="en-US" altLang="ru-RU" sz="1200" dirty="0" smtClean="0">
                <a:solidFill>
                  <a:schemeClr val="bg1"/>
                </a:solidFill>
                <a:latin typeface="+mn-lt"/>
              </a:rPr>
              <a:t>Moscow, Zelenograd</a:t>
            </a:r>
            <a:r>
              <a:rPr lang="ru-RU" altLang="ru-RU" sz="1200" dirty="0" smtClean="0">
                <a:solidFill>
                  <a:schemeClr val="bg1"/>
                </a:solidFill>
                <a:latin typeface="+mn-lt"/>
              </a:rPr>
              <a:t>)</a:t>
            </a:r>
            <a:endParaRPr lang="ru-RU" altLang="ru-RU" sz="1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435059"/>
              </p:ext>
            </p:extLst>
          </p:nvPr>
        </p:nvGraphicFramePr>
        <p:xfrm>
          <a:off x="714375" y="5589588"/>
          <a:ext cx="1873250" cy="1084580"/>
        </p:xfrm>
        <a:graphic>
          <a:graphicData uri="http://schemas.openxmlformats.org/drawingml/2006/table">
            <a:tbl>
              <a:tblPr/>
              <a:tblGrid>
                <a:gridCol w="1873250"/>
              </a:tblGrid>
              <a:tr h="187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pitchFamily="18" charset="0"/>
                        </a:rPr>
                        <a:t>Pyatnitskoe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pitchFamily="18" charset="0"/>
                        </a:rPr>
                        <a:t> highway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pitchFamily="18" charset="0"/>
                        </a:rPr>
                        <a:t>Octyabrskaya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pitchFamily="18" charset="0"/>
                        </a:rPr>
                        <a:t> Railway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pitchFamily="18" charset="0"/>
                        </a:rPr>
                        <a:t>Leningradskoye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pitchFamily="18" charset="0"/>
                        </a:rPr>
                        <a:t> highway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pitchFamily="18" charset="0"/>
                        </a:rPr>
                        <a:t>New </a:t>
                      </a:r>
                      <a:r>
                        <a:rPr kumimoji="0" lang="en-US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pitchFamily="18" charset="0"/>
                        </a:rPr>
                        <a:t>Leningradskoye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pitchFamily="18" charset="0"/>
                        </a:rPr>
                        <a:t> highway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pitchFamily="18" charset="0"/>
                        </a:rPr>
                        <a:t>(under construction)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Batang" pitchFamily="18" charset="-127"/>
                          <a:cs typeface="Times New Roman" pitchFamily="18" charset="0"/>
                        </a:rPr>
                        <a:t>Sheremetyevo Airport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6" name="Picture 3" descr="C:\Users\chmelyov\Desktop\CD-DVD\Korea\дороги.gif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" r="88089" b="11607"/>
          <a:stretch/>
        </p:blipFill>
        <p:spPr bwMode="auto">
          <a:xfrm flipH="1">
            <a:off x="95747" y="5653025"/>
            <a:ext cx="619124" cy="70015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235" name="Picture 21" descr="C:\Program Files (x86)\Microsoft Office\MEDIA\CAGCAT10\j0293234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133600"/>
            <a:ext cx="6492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1" descr="C:\Program Files (x86)\Microsoft Office\MEDIA\CAGCAT10\j0293234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6308725"/>
            <a:ext cx="3254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4581128"/>
            <a:ext cx="2862064" cy="73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33CC"/>
                </a:solidFill>
              </a:rPr>
              <a:t>MOSCOW</a:t>
            </a:r>
            <a:endParaRPr lang="ru-RU" sz="4400" b="1" dirty="0">
              <a:solidFill>
                <a:srgbClr val="0033C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8775" y="100937"/>
            <a:ext cx="6949529" cy="73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Location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5" name="Rectangle 10"/>
          <p:cNvSpPr/>
          <p:nvPr/>
        </p:nvSpPr>
        <p:spPr>
          <a:xfrm>
            <a:off x="6012160" y="2133600"/>
            <a:ext cx="2924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defRPr/>
            </a:pPr>
            <a:r>
              <a:rPr lang="en-US" altLang="ru-RU" sz="1600" b="1" dirty="0" err="1" smtClean="0">
                <a:solidFill>
                  <a:srgbClr val="8E0000"/>
                </a:solidFill>
                <a:latin typeface="+mn-lt"/>
              </a:rPr>
              <a:t>Zelenograd</a:t>
            </a:r>
            <a:r>
              <a:rPr lang="en-US" altLang="ru-RU" sz="1600" b="1" dirty="0" smtClean="0">
                <a:solidFill>
                  <a:srgbClr val="8E0000"/>
                </a:solidFill>
                <a:latin typeface="+mn-lt"/>
              </a:rPr>
              <a:t> district</a:t>
            </a:r>
            <a:r>
              <a:rPr lang="ru-RU" altLang="ru-RU" sz="1600" b="1" dirty="0" smtClean="0">
                <a:solidFill>
                  <a:srgbClr val="8E0000"/>
                </a:solidFill>
                <a:latin typeface="+mn-lt"/>
              </a:rPr>
              <a:t>:</a:t>
            </a:r>
            <a:endParaRPr lang="fr-FR" altLang="ru-RU" sz="1600" b="1" dirty="0">
              <a:solidFill>
                <a:srgbClr val="8E0000"/>
              </a:solidFill>
              <a:latin typeface="+mn-lt"/>
            </a:endParaRPr>
          </a:p>
          <a:p>
            <a:pPr>
              <a:buSzPct val="100000"/>
              <a:defRPr/>
            </a:pPr>
            <a:r>
              <a:rPr lang="en-US" altLang="ru-RU" sz="1600" dirty="0" smtClean="0">
                <a:latin typeface="+mn-lt"/>
              </a:rPr>
              <a:t>Total </a:t>
            </a:r>
            <a:r>
              <a:rPr lang="en-US" altLang="ru-RU" sz="1600" dirty="0">
                <a:latin typeface="+mn-lt"/>
              </a:rPr>
              <a:t>area</a:t>
            </a:r>
            <a:r>
              <a:rPr lang="fr-FR" altLang="ru-RU" sz="1600" dirty="0">
                <a:latin typeface="+mn-lt"/>
              </a:rPr>
              <a:t> – 3720</a:t>
            </a:r>
            <a:r>
              <a:rPr lang="ru-RU" altLang="ru-RU" sz="1600" dirty="0">
                <a:latin typeface="+mn-lt"/>
              </a:rPr>
              <a:t> </a:t>
            </a:r>
            <a:r>
              <a:rPr lang="en-US" altLang="ru-RU" sz="1600" dirty="0">
                <a:latin typeface="+mn-lt"/>
              </a:rPr>
              <a:t> </a:t>
            </a:r>
            <a:r>
              <a:rPr lang="en-US" altLang="ru-RU" sz="1600" dirty="0" smtClean="0">
                <a:latin typeface="+mn-lt"/>
              </a:rPr>
              <a:t>hectares, population</a:t>
            </a:r>
            <a:r>
              <a:rPr lang="ru-RU" altLang="ru-RU" sz="1600" dirty="0" smtClean="0">
                <a:latin typeface="+mn-lt"/>
              </a:rPr>
              <a:t> </a:t>
            </a:r>
            <a:r>
              <a:rPr lang="en-US" altLang="ru-RU" sz="1600" dirty="0" smtClean="0">
                <a:latin typeface="+mn-lt"/>
              </a:rPr>
              <a:t> </a:t>
            </a:r>
            <a:r>
              <a:rPr lang="en-US" altLang="ru-RU" sz="1600" dirty="0">
                <a:latin typeface="+mn-lt"/>
              </a:rPr>
              <a:t>– 2</a:t>
            </a:r>
            <a:r>
              <a:rPr lang="ru-RU" altLang="ru-RU" sz="1600" dirty="0" smtClean="0">
                <a:latin typeface="+mn-lt"/>
              </a:rPr>
              <a:t>2</a:t>
            </a:r>
            <a:r>
              <a:rPr lang="en-US" altLang="ru-RU" sz="1600" dirty="0" smtClean="0">
                <a:latin typeface="+mn-lt"/>
              </a:rPr>
              <a:t>9 </a:t>
            </a:r>
            <a:r>
              <a:rPr lang="en-US" altLang="ru-RU" sz="1600" dirty="0">
                <a:latin typeface="+mn-lt"/>
              </a:rPr>
              <a:t>600, industrial personnel</a:t>
            </a:r>
            <a:r>
              <a:rPr lang="ru-RU" altLang="ru-RU" sz="1600" dirty="0">
                <a:latin typeface="+mn-lt"/>
              </a:rPr>
              <a:t> – 23 </a:t>
            </a:r>
            <a:r>
              <a:rPr lang="en-US" altLang="ru-RU" sz="1600" dirty="0">
                <a:latin typeface="+mn-lt"/>
              </a:rPr>
              <a:t>000</a:t>
            </a:r>
            <a:endParaRPr lang="ru-RU" altLang="ru-RU" sz="1600" dirty="0">
              <a:latin typeface="+mn-lt"/>
            </a:endParaRPr>
          </a:p>
          <a:p>
            <a:pPr>
              <a:buSzPct val="100000"/>
              <a:defRPr/>
            </a:pPr>
            <a:r>
              <a:rPr lang="en-US" altLang="ru-RU" sz="1600" dirty="0">
                <a:latin typeface="+mn-lt"/>
              </a:rPr>
              <a:t>60% of the population </a:t>
            </a:r>
            <a:r>
              <a:rPr lang="en-US" altLang="ru-RU" sz="1600" dirty="0" smtClean="0">
                <a:latin typeface="+mn-lt"/>
              </a:rPr>
              <a:t>has higher </a:t>
            </a:r>
            <a:r>
              <a:rPr lang="en-US" altLang="ru-RU" sz="1600" dirty="0">
                <a:latin typeface="+mn-lt"/>
              </a:rPr>
              <a:t>education , </a:t>
            </a:r>
            <a:r>
              <a:rPr lang="en-US" altLang="ru-RU" sz="1600" dirty="0" smtClean="0">
                <a:latin typeface="+mn-lt"/>
              </a:rPr>
              <a:t>more </a:t>
            </a:r>
            <a:r>
              <a:rPr lang="en-US" altLang="ru-RU" sz="1600" dirty="0">
                <a:latin typeface="+mn-lt"/>
              </a:rPr>
              <a:t>than 1 000 graduates </a:t>
            </a:r>
            <a:r>
              <a:rPr lang="en-US" altLang="ru-RU" sz="1600" dirty="0" smtClean="0">
                <a:latin typeface="+mn-lt"/>
              </a:rPr>
              <a:t>annually</a:t>
            </a:r>
            <a:endParaRPr lang="ru-RU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26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4CD5D-6936-4142-A45F-010E89652CE7}" type="slidenum">
              <a:rPr lang="en-US" altLang="ru-RU" smtClean="0">
                <a:latin typeface="+mn-lt"/>
              </a:rPr>
              <a:pPr>
                <a:defRPr/>
              </a:pPr>
              <a:t>20</a:t>
            </a:fld>
            <a:endParaRPr lang="en-US" altLang="ru-RU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754232"/>
            <a:ext cx="4487738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ru-RU" sz="1400" b="1" dirty="0" smtClean="0">
                <a:solidFill>
                  <a:srgbClr val="0033CC"/>
                </a:solidFill>
                <a:latin typeface="+mn-lt"/>
                <a:cs typeface="Arial Cyr" pitchFamily="34" charset="0"/>
              </a:rPr>
              <a:t>The creation of a centre for advanced access to the latest core technologies for 3D integration of products of micro - and </a:t>
            </a:r>
            <a:r>
              <a:rPr lang="en-US" altLang="ru-RU" sz="1400" b="1" dirty="0" err="1" smtClean="0">
                <a:solidFill>
                  <a:srgbClr val="0033CC"/>
                </a:solidFill>
                <a:latin typeface="+mn-lt"/>
                <a:cs typeface="Arial Cyr" pitchFamily="34" charset="0"/>
              </a:rPr>
              <a:t>nanoelectronics</a:t>
            </a:r>
            <a:r>
              <a:rPr lang="en-US" altLang="ru-RU" sz="1400" b="1" dirty="0" smtClean="0">
                <a:solidFill>
                  <a:srgbClr val="0033CC"/>
                </a:solidFill>
                <a:latin typeface="+mn-lt"/>
                <a:cs typeface="Arial Cyr" pitchFamily="34" charset="0"/>
              </a:rPr>
              <a:t> and electronic devices based on them</a:t>
            </a:r>
            <a:r>
              <a:rPr lang="ru-RU" altLang="ru-RU" sz="1400" b="1" dirty="0" smtClean="0">
                <a:solidFill>
                  <a:srgbClr val="0033CC"/>
                </a:solidFill>
                <a:latin typeface="+mn-lt"/>
                <a:cs typeface="Arial Cyr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4488" y="5282044"/>
            <a:ext cx="4891608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ru-RU" sz="1400" b="1" dirty="0">
                <a:solidFill>
                  <a:srgbClr val="0033CC"/>
                </a:solidFill>
                <a:latin typeface="+mn-lt"/>
                <a:cs typeface="Arial Cyr" pitchFamily="34" charset="0"/>
              </a:rPr>
              <a:t>Design Center of modern microelectronic components in remote access to centralized computing resources</a:t>
            </a:r>
            <a:endParaRPr lang="ru-RU" altLang="ru-RU" sz="1400" b="1" dirty="0" smtClean="0">
              <a:solidFill>
                <a:srgbClr val="0033CC"/>
              </a:solidFill>
              <a:latin typeface="+mn-lt"/>
              <a:cs typeface="Arial Cyr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772439" y="2151822"/>
            <a:ext cx="9111" cy="934278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4325" y="4915078"/>
            <a:ext cx="4158699" cy="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28625" y="4562475"/>
            <a:ext cx="0" cy="129540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85825" y="2771775"/>
            <a:ext cx="4158699" cy="2609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895850" y="1419225"/>
            <a:ext cx="4133850" cy="9525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553450" y="1285875"/>
            <a:ext cx="9525" cy="1028700"/>
          </a:xfrm>
          <a:prstGeom prst="line">
            <a:avLst/>
          </a:prstGeom>
          <a:ln w="28575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95536" y="231031"/>
            <a:ext cx="6212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Development Projects </a:t>
            </a:r>
            <a:endParaRPr lang="ru-RU" sz="2400" b="1" dirty="0" smtClean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950" y="1552575"/>
            <a:ext cx="2085975" cy="134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9" name="Picture 5" descr="Растровый электронный микроскоп JEOL JSM-6490 L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0163" y="3219450"/>
            <a:ext cx="2433637" cy="1462088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438150" y="1170662"/>
            <a:ext cx="4158699" cy="260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772439" y="3523447"/>
            <a:ext cx="41429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>
              <a:defRPr/>
            </a:pPr>
            <a:r>
              <a:rPr kumimoji="1" lang="en-US" altLang="ru-RU" sz="1400" b="1" dirty="0" smtClean="0">
                <a:solidFill>
                  <a:srgbClr val="0033CC"/>
                </a:solidFill>
                <a:latin typeface="+mn-lt"/>
                <a:cs typeface="Arial Cyr" pitchFamily="34" charset="0"/>
              </a:rPr>
              <a:t>The creation of a specialized diagnostic-metrological centre shared services research, diagnosis, measurement and testing parts warehouse, including in the nanometer range</a:t>
            </a:r>
            <a:endParaRPr kumimoji="1" lang="ru-RU" altLang="ru-RU" sz="1400" b="1" dirty="0" smtClean="0">
              <a:solidFill>
                <a:srgbClr val="0033CC"/>
              </a:solidFill>
              <a:latin typeface="+mn-lt"/>
              <a:cs typeface="Arial Cyr" pitchFamily="34" charset="0"/>
            </a:endParaRPr>
          </a:p>
        </p:txBody>
      </p:sp>
      <p:pic>
        <p:nvPicPr>
          <p:cNvPr id="1033" name="Picture 9" descr="http://rus-linux.net/MyLDP/file-sys/img/shutterstock_1907180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167" y="4869160"/>
            <a:ext cx="2461233" cy="151447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6" name="Прямоугольник 25"/>
          <p:cNvSpPr/>
          <p:nvPr/>
        </p:nvSpPr>
        <p:spPr>
          <a:xfrm>
            <a:off x="5138700" y="971436"/>
            <a:ext cx="211961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</a:rPr>
              <a:t>Examples of projects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5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3096553" y="2420888"/>
            <a:ext cx="5795927" cy="2304256"/>
          </a:xfrm>
          <a:prstGeom prst="roundRect">
            <a:avLst>
              <a:gd name="adj" fmla="val 618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en-US" altLang="ru-RU" sz="4000" b="1" dirty="0" smtClean="0">
                <a:solidFill>
                  <a:srgbClr val="0070C0"/>
                </a:solidFill>
                <a:latin typeface="Calibri" pitchFamily="34" charset="0"/>
              </a:rPr>
              <a:t>Thank you for attention!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8911"/>
            <a:ext cx="2676293" cy="402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35496" y="5021188"/>
            <a:ext cx="3168352" cy="1720180"/>
          </a:xfrm>
          <a:prstGeom prst="roundRect">
            <a:avLst>
              <a:gd name="adj" fmla="val 618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en-US" altLang="ru-RU" sz="2000" b="1" dirty="0" smtClean="0">
                <a:solidFill>
                  <a:srgbClr val="0070C0"/>
                </a:solidFill>
                <a:latin typeface="+mn-lt"/>
              </a:rPr>
              <a:t>Best Regards,</a:t>
            </a:r>
          </a:p>
          <a:p>
            <a:pPr algn="ctr">
              <a:defRPr/>
            </a:pPr>
            <a:r>
              <a:rPr kumimoji="0" lang="en-US" altLang="ru-RU" sz="2000" b="1" dirty="0" smtClean="0">
                <a:solidFill>
                  <a:srgbClr val="0070C0"/>
                </a:solidFill>
                <a:latin typeface="+mn-lt"/>
              </a:rPr>
              <a:t>Vladimir </a:t>
            </a:r>
            <a:r>
              <a:rPr kumimoji="0" lang="en-US" altLang="ru-RU" sz="2000" b="1" dirty="0" err="1" smtClean="0">
                <a:solidFill>
                  <a:srgbClr val="0070C0"/>
                </a:solidFill>
                <a:latin typeface="+mn-lt"/>
              </a:rPr>
              <a:t>Zaytsev</a:t>
            </a:r>
            <a:endParaRPr kumimoji="0" lang="en-US" altLang="ru-RU" sz="2000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defRPr/>
            </a:pPr>
            <a:r>
              <a:rPr kumimoji="0" lang="en-US" altLang="ru-RU" sz="2000" b="1" dirty="0" smtClean="0">
                <a:solidFill>
                  <a:srgbClr val="0070C0"/>
                </a:solidFill>
                <a:latin typeface="+mn-lt"/>
              </a:rPr>
              <a:t>Director General</a:t>
            </a:r>
          </a:p>
          <a:p>
            <a:pPr algn="ctr">
              <a:defRPr/>
            </a:pPr>
            <a:r>
              <a:rPr lang="ru-RU" sz="1600" dirty="0">
                <a:solidFill>
                  <a:srgbClr val="0070C0"/>
                </a:solidFill>
                <a:latin typeface="+mn-lt"/>
              </a:rPr>
              <a:t>+7 (495) </a:t>
            </a:r>
            <a:r>
              <a:rPr lang="ru-RU" sz="1600" dirty="0" smtClean="0">
                <a:solidFill>
                  <a:srgbClr val="0070C0"/>
                </a:solidFill>
                <a:latin typeface="+mn-lt"/>
              </a:rPr>
              <a:t>989-10-51</a:t>
            </a:r>
            <a:endParaRPr lang="en-US" sz="1600" dirty="0" smtClean="0">
              <a:solidFill>
                <a:srgbClr val="0070C0"/>
              </a:solidFill>
              <a:latin typeface="+mn-lt"/>
            </a:endParaRPr>
          </a:p>
          <a:p>
            <a:pPr algn="ctr">
              <a:defRPr/>
            </a:pPr>
            <a:r>
              <a:rPr kumimoji="0" lang="en-US" altLang="ru-RU" sz="1600" dirty="0" smtClean="0">
                <a:solidFill>
                  <a:srgbClr val="0070C0"/>
                </a:solidFill>
                <a:latin typeface="+mn-lt"/>
              </a:rPr>
              <a:t>info@technounity.com</a:t>
            </a:r>
          </a:p>
        </p:txBody>
      </p:sp>
    </p:spTree>
    <p:extLst>
      <p:ext uri="{BB962C8B-B14F-4D97-AF65-F5344CB8AC3E}">
        <p14:creationId xmlns:p14="http://schemas.microsoft.com/office/powerpoint/2010/main" val="13971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6B43B-2A8E-475F-8A5B-1F7049E9202E}" type="slidenum">
              <a:rPr lang="en-US" altLang="ru-RU" smtClean="0"/>
              <a:pPr/>
              <a:t>3</a:t>
            </a:fld>
            <a:endParaRPr lang="en-US" altLang="ru-RU"/>
          </a:p>
        </p:txBody>
      </p:sp>
      <p:sp>
        <p:nvSpPr>
          <p:cNvPr id="4" name="Овал 3"/>
          <p:cNvSpPr/>
          <p:nvPr/>
        </p:nvSpPr>
        <p:spPr>
          <a:xfrm>
            <a:off x="3820156" y="3418353"/>
            <a:ext cx="1285975" cy="127556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457200" algn="ctr"/>
            <a:r>
              <a:rPr lang="en-US" sz="1600" b="1" spc="-100" dirty="0" smtClean="0">
                <a:solidFill>
                  <a:sysClr val="windowText" lastClr="000000"/>
                </a:solidFill>
              </a:rPr>
              <a:t>Cluster</a:t>
            </a:r>
            <a:endParaRPr lang="ru-RU" sz="1600" b="1" spc="-100" dirty="0">
              <a:solidFill>
                <a:sysClr val="windowText" lastClr="0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97536" y="5086269"/>
            <a:ext cx="526542" cy="52228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457200" algn="ctr"/>
            <a:endParaRPr lang="ru-RU" sz="1600" b="1" spc="-100" dirty="0"/>
          </a:p>
        </p:txBody>
      </p:sp>
      <p:sp>
        <p:nvSpPr>
          <p:cNvPr id="8" name="Овал 7"/>
          <p:cNvSpPr/>
          <p:nvPr/>
        </p:nvSpPr>
        <p:spPr>
          <a:xfrm>
            <a:off x="7324426" y="5114439"/>
            <a:ext cx="526542" cy="52228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457200" algn="ctr"/>
            <a:endParaRPr lang="ru-RU" sz="1600" b="1" spc="-100" dirty="0"/>
          </a:p>
        </p:txBody>
      </p:sp>
      <p:sp>
        <p:nvSpPr>
          <p:cNvPr id="10" name="Овал 9"/>
          <p:cNvSpPr/>
          <p:nvPr/>
        </p:nvSpPr>
        <p:spPr>
          <a:xfrm>
            <a:off x="2562468" y="4785464"/>
            <a:ext cx="1070168" cy="106150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457200" algn="ctr"/>
            <a:r>
              <a:rPr lang="en-US" sz="1600" b="1" spc="-100" dirty="0" smtClean="0"/>
              <a:t>Business</a:t>
            </a:r>
          </a:p>
        </p:txBody>
      </p:sp>
      <p:sp>
        <p:nvSpPr>
          <p:cNvPr id="11" name="Овал 10"/>
          <p:cNvSpPr/>
          <p:nvPr/>
        </p:nvSpPr>
        <p:spPr>
          <a:xfrm>
            <a:off x="5294741" y="4785463"/>
            <a:ext cx="1070168" cy="106150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457200" algn="ctr"/>
            <a:r>
              <a:rPr lang="en-US" sz="1600" b="1" spc="-100" dirty="0" smtClean="0"/>
              <a:t>Science</a:t>
            </a:r>
            <a:endParaRPr lang="ru-RU" sz="1600" b="1" spc="-100" dirty="0"/>
          </a:p>
        </p:txBody>
      </p:sp>
      <p:sp>
        <p:nvSpPr>
          <p:cNvPr id="12" name="Овал 11"/>
          <p:cNvSpPr/>
          <p:nvPr/>
        </p:nvSpPr>
        <p:spPr>
          <a:xfrm>
            <a:off x="3779912" y="1412776"/>
            <a:ext cx="1402728" cy="14569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457200" algn="ctr"/>
            <a:r>
              <a:rPr lang="en-US" sz="1600" b="1" spc="-100" dirty="0" smtClean="0"/>
              <a:t>Infrastructure</a:t>
            </a:r>
            <a:endParaRPr lang="ru-RU" sz="1600" b="1" spc="-100" dirty="0"/>
          </a:p>
        </p:txBody>
      </p:sp>
      <p:sp>
        <p:nvSpPr>
          <p:cNvPr id="13" name="Овал 12"/>
          <p:cNvSpPr/>
          <p:nvPr/>
        </p:nvSpPr>
        <p:spPr>
          <a:xfrm>
            <a:off x="5724128" y="1837553"/>
            <a:ext cx="526542" cy="52228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457200" algn="ctr"/>
            <a:endParaRPr lang="ru-RU" sz="1600" b="1" spc="-100" dirty="0"/>
          </a:p>
        </p:txBody>
      </p:sp>
      <p:sp>
        <p:nvSpPr>
          <p:cNvPr id="15" name="Овал 14"/>
          <p:cNvSpPr/>
          <p:nvPr/>
        </p:nvSpPr>
        <p:spPr>
          <a:xfrm>
            <a:off x="6423078" y="1855563"/>
            <a:ext cx="526542" cy="52228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457200" algn="ctr"/>
            <a:endParaRPr lang="ru-RU" sz="1600" b="1" spc="-100" dirty="0"/>
          </a:p>
        </p:txBody>
      </p:sp>
      <p:sp>
        <p:nvSpPr>
          <p:cNvPr id="16" name="Овал 15"/>
          <p:cNvSpPr/>
          <p:nvPr/>
        </p:nvSpPr>
        <p:spPr>
          <a:xfrm>
            <a:off x="1675076" y="5055078"/>
            <a:ext cx="526542" cy="52228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457200" algn="ctr"/>
            <a:endParaRPr lang="ru-RU" sz="1600" b="1" spc="-100" dirty="0"/>
          </a:p>
        </p:txBody>
      </p:sp>
      <p:sp>
        <p:nvSpPr>
          <p:cNvPr id="17" name="Овал 16"/>
          <p:cNvSpPr/>
          <p:nvPr/>
        </p:nvSpPr>
        <p:spPr>
          <a:xfrm>
            <a:off x="968345" y="5055078"/>
            <a:ext cx="526542" cy="52228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457200" algn="ctr"/>
            <a:endParaRPr lang="ru-RU" sz="1600" b="1" spc="-100" dirty="0"/>
          </a:p>
        </p:txBody>
      </p:sp>
      <p:sp>
        <p:nvSpPr>
          <p:cNvPr id="18" name="Выноска 2 (с границей) 17"/>
          <p:cNvSpPr/>
          <p:nvPr/>
        </p:nvSpPr>
        <p:spPr>
          <a:xfrm>
            <a:off x="6664764" y="4394626"/>
            <a:ext cx="1037233" cy="574685"/>
          </a:xfrm>
          <a:prstGeom prst="accentCallout2">
            <a:avLst>
              <a:gd name="adj1" fmla="val 64609"/>
              <a:gd name="adj2" fmla="val -445"/>
              <a:gd name="adj3" fmla="val 93490"/>
              <a:gd name="adj4" fmla="val -14603"/>
              <a:gd name="adj5" fmla="val 138770"/>
              <a:gd name="adj6" fmla="val -2535"/>
            </a:avLst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u="sng" dirty="0">
                <a:solidFill>
                  <a:sysClr val="windowText" lastClr="000000"/>
                </a:solidFill>
              </a:rPr>
              <a:t>MIET</a:t>
            </a:r>
          </a:p>
          <a:p>
            <a:pPr algn="l"/>
            <a:r>
              <a:rPr lang="en-US" sz="1400" dirty="0">
                <a:solidFill>
                  <a:sysClr val="windowText" lastClr="000000"/>
                </a:solidFill>
              </a:rPr>
              <a:t>The profile</a:t>
            </a:r>
          </a:p>
          <a:p>
            <a:pPr algn="l"/>
            <a:r>
              <a:rPr lang="en-US" sz="1400" dirty="0" smtClean="0">
                <a:solidFill>
                  <a:sysClr val="windowText" lastClr="000000"/>
                </a:solidFill>
              </a:rPr>
              <a:t>university</a:t>
            </a:r>
            <a:endParaRPr lang="ru-RU" sz="12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9" name="Выноска 2 (с границей) 18"/>
          <p:cNvSpPr/>
          <p:nvPr/>
        </p:nvSpPr>
        <p:spPr>
          <a:xfrm>
            <a:off x="5733244" y="1268760"/>
            <a:ext cx="1212908" cy="432984"/>
          </a:xfrm>
          <a:prstGeom prst="accentCallout2">
            <a:avLst>
              <a:gd name="adj1" fmla="val 73004"/>
              <a:gd name="adj2" fmla="val -1809"/>
              <a:gd name="adj3" fmla="val 108657"/>
              <a:gd name="adj4" fmla="val -21016"/>
              <a:gd name="adj5" fmla="val 149831"/>
              <a:gd name="adj6" fmla="val 4414"/>
            </a:avLst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>
                <a:solidFill>
                  <a:sysClr val="windowText" lastClr="000000"/>
                </a:solidFill>
              </a:rPr>
              <a:t>Business Incubator</a:t>
            </a:r>
            <a:endParaRPr lang="ru-RU" sz="14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0" name="Выноска 2 (с границей) 19"/>
          <p:cNvSpPr/>
          <p:nvPr/>
        </p:nvSpPr>
        <p:spPr>
          <a:xfrm>
            <a:off x="6372200" y="2564904"/>
            <a:ext cx="846395" cy="387042"/>
          </a:xfrm>
          <a:prstGeom prst="accentCallout2">
            <a:avLst>
              <a:gd name="adj1" fmla="val 19011"/>
              <a:gd name="adj2" fmla="val 1879"/>
              <a:gd name="adj3" fmla="val -57788"/>
              <a:gd name="adj4" fmla="val -9171"/>
              <a:gd name="adj5" fmla="val -114779"/>
              <a:gd name="adj6" fmla="val 9566"/>
            </a:avLst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</a:rPr>
              <a:t>Techno - park</a:t>
            </a:r>
            <a:endParaRPr lang="ru-RU" sz="12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2" name="Выноска 2 (с границей) 21"/>
          <p:cNvSpPr/>
          <p:nvPr/>
        </p:nvSpPr>
        <p:spPr>
          <a:xfrm>
            <a:off x="1091782" y="5749364"/>
            <a:ext cx="1693129" cy="509379"/>
          </a:xfrm>
          <a:prstGeom prst="accentCallout2">
            <a:avLst>
              <a:gd name="adj1" fmla="val 18068"/>
              <a:gd name="adj2" fmla="val -580"/>
              <a:gd name="adj3" fmla="val -13903"/>
              <a:gd name="adj4" fmla="val -17296"/>
              <a:gd name="adj5" fmla="val -36446"/>
              <a:gd name="adj6" fmla="val -5376"/>
            </a:avLst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u="sng" dirty="0" smtClean="0">
                <a:solidFill>
                  <a:sysClr val="windowText" lastClr="000000"/>
                </a:solidFill>
              </a:rPr>
              <a:t>Foundry</a:t>
            </a:r>
          </a:p>
          <a:p>
            <a:pPr algn="l"/>
            <a:r>
              <a:rPr lang="en-US" sz="1200" dirty="0" err="1" smtClean="0">
                <a:solidFill>
                  <a:sysClr val="windowText" lastClr="000000"/>
                </a:solidFill>
              </a:rPr>
              <a:t>Mikron</a:t>
            </a:r>
            <a:r>
              <a:rPr lang="en-US" sz="1200" dirty="0" smtClean="0">
                <a:solidFill>
                  <a:sysClr val="windowText" lastClr="000000"/>
                </a:solidFill>
              </a:rPr>
              <a:t>, </a:t>
            </a:r>
            <a:r>
              <a:rPr lang="en-US" sz="1200" dirty="0" err="1" smtClean="0">
                <a:solidFill>
                  <a:sysClr val="windowText" lastClr="000000"/>
                </a:solidFill>
              </a:rPr>
              <a:t>Angstrem</a:t>
            </a:r>
            <a:endParaRPr lang="ru-RU" sz="14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3" name="Выноска 2 (с границей) 22"/>
          <p:cNvSpPr/>
          <p:nvPr/>
        </p:nvSpPr>
        <p:spPr>
          <a:xfrm>
            <a:off x="502920" y="4161107"/>
            <a:ext cx="1719485" cy="814649"/>
          </a:xfrm>
          <a:prstGeom prst="accentCallout2">
            <a:avLst>
              <a:gd name="adj1" fmla="val 67643"/>
              <a:gd name="adj2" fmla="val 100466"/>
              <a:gd name="adj3" fmla="val 102213"/>
              <a:gd name="adj4" fmla="val 112783"/>
              <a:gd name="adj5" fmla="val 136532"/>
              <a:gd name="adj6" fmla="val 97131"/>
            </a:avLst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u="sng" dirty="0" smtClean="0">
                <a:solidFill>
                  <a:sysClr val="windowText" lastClr="000000"/>
                </a:solidFill>
              </a:rPr>
              <a:t>Fabless</a:t>
            </a:r>
          </a:p>
          <a:p>
            <a:r>
              <a:rPr lang="en-US" sz="1200" dirty="0">
                <a:solidFill>
                  <a:sysClr val="windowText" lastClr="000000"/>
                </a:solidFill>
              </a:rPr>
              <a:t>MCST, </a:t>
            </a:r>
            <a:r>
              <a:rPr lang="en-US" sz="1200" dirty="0" err="1">
                <a:solidFill>
                  <a:sysClr val="windowText" lastClr="000000"/>
                </a:solidFill>
              </a:rPr>
              <a:t>Milandr</a:t>
            </a:r>
            <a:r>
              <a:rPr lang="en-US" sz="1200" dirty="0">
                <a:solidFill>
                  <a:sysClr val="windowText" lastClr="000000"/>
                </a:solidFill>
              </a:rPr>
              <a:t>, </a:t>
            </a:r>
            <a:r>
              <a:rPr lang="en-US" sz="1200" dirty="0" err="1">
                <a:solidFill>
                  <a:sysClr val="windowText" lastClr="000000"/>
                </a:solidFill>
              </a:rPr>
              <a:t>Navis</a:t>
            </a:r>
            <a:r>
              <a:rPr lang="en-US" sz="1200" dirty="0">
                <a:solidFill>
                  <a:sysClr val="windowText" lastClr="000000"/>
                </a:solidFill>
              </a:rPr>
              <a:t>, NPK TC, KM211, </a:t>
            </a:r>
            <a:r>
              <a:rPr lang="en-US" sz="1200" dirty="0" err="1" smtClean="0">
                <a:solidFill>
                  <a:sysClr val="windowText" lastClr="000000"/>
                </a:solidFill>
              </a:rPr>
              <a:t>SovtestMicro</a:t>
            </a:r>
            <a:r>
              <a:rPr lang="en-US" sz="1200" dirty="0" smtClean="0">
                <a:solidFill>
                  <a:sysClr val="windowText" lastClr="000000"/>
                </a:solidFill>
              </a:rPr>
              <a:t> </a:t>
            </a: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119101" y="1864094"/>
            <a:ext cx="526542" cy="52228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457200" algn="ctr"/>
            <a:endParaRPr lang="ru-RU" sz="1600" b="1" spc="-100" dirty="0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513678" y="1031168"/>
            <a:ext cx="307255" cy="608588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&gt;</a:t>
            </a:r>
            <a:r>
              <a:rPr lang="ru-RU" smtClean="0"/>
              <a:t>140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129428" y="1173505"/>
            <a:ext cx="2506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 smtClean="0">
                <a:latin typeface="+mn-lt"/>
              </a:rPr>
              <a:t>- </a:t>
            </a:r>
            <a:r>
              <a:rPr lang="en-US" sz="1600" b="1" dirty="0" smtClean="0">
                <a:latin typeface="+mn-lt"/>
              </a:rPr>
              <a:t>Cluster </a:t>
            </a:r>
            <a:r>
              <a:rPr lang="en-US" sz="1600" b="1" dirty="0">
                <a:latin typeface="+mn-lt"/>
              </a:rPr>
              <a:t>members</a:t>
            </a:r>
            <a:endParaRPr lang="ru-RU" sz="1600" b="1" dirty="0">
              <a:latin typeface="+mn-lt"/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43521" y="1525718"/>
            <a:ext cx="3464613" cy="7995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just"/>
            <a:r>
              <a:rPr lang="en-US" sz="1400" dirty="0" smtClean="0"/>
              <a:t>Historical </a:t>
            </a:r>
            <a:r>
              <a:rPr lang="en-US" sz="1400" dirty="0"/>
              <a:t>role of the Russian Silicon Valley more than 50 years of specialization in the production of microelectronics and equipment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-3273" y="2474893"/>
            <a:ext cx="3511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Largest </a:t>
            </a:r>
            <a:r>
              <a:rPr lang="en-US" sz="1400" dirty="0">
                <a:solidFill>
                  <a:prstClr val="black"/>
                </a:solidFill>
                <a:latin typeface="+mn-lt"/>
              </a:rPr>
              <a:t>and most modern production of microchips in Russia: </a:t>
            </a:r>
            <a:r>
              <a:rPr lang="ru-RU" sz="1400" dirty="0" smtClean="0">
                <a:solidFill>
                  <a:prstClr val="black"/>
                </a:solidFill>
                <a:latin typeface="+mn-lt"/>
              </a:rPr>
              <a:t>№</a:t>
            </a: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1 on market of </a:t>
            </a:r>
            <a:r>
              <a:rPr lang="en-US" sz="1400" dirty="0">
                <a:solidFill>
                  <a:prstClr val="black"/>
                </a:solidFill>
                <a:latin typeface="+mn-lt"/>
              </a:rPr>
              <a:t>microchips, RFID, modules for space equipment</a:t>
            </a:r>
            <a:endParaRPr lang="ru-RU" sz="1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337019" y="44624"/>
            <a:ext cx="5531125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>
                <a:solidFill>
                  <a:srgbClr val="0070C0"/>
                </a:solidFill>
                <a:latin typeface="+mn-lt"/>
              </a:rPr>
              <a:t>Strong starting position of the </a:t>
            </a:r>
            <a:r>
              <a:rPr lang="en-US" sz="2200" b="1" dirty="0" smtClean="0">
                <a:solidFill>
                  <a:srgbClr val="0070C0"/>
                </a:solidFill>
                <a:latin typeface="+mn-lt"/>
              </a:rPr>
              <a:t>cluster:</a:t>
            </a:r>
          </a:p>
          <a:p>
            <a:pPr algn="l"/>
            <a:r>
              <a:rPr lang="en-US" sz="2200" b="1" dirty="0" smtClean="0">
                <a:solidFill>
                  <a:srgbClr val="0070C0"/>
                </a:solidFill>
                <a:latin typeface="+mn-lt"/>
              </a:rPr>
              <a:t>High-tech </a:t>
            </a:r>
            <a:r>
              <a:rPr lang="en-US" sz="2200" b="1" dirty="0">
                <a:solidFill>
                  <a:srgbClr val="0070C0"/>
                </a:solidFill>
                <a:latin typeface="+mn-lt"/>
              </a:rPr>
              <a:t>ecosystem in </a:t>
            </a:r>
            <a:r>
              <a:rPr lang="en-US" sz="2200" b="1" dirty="0" err="1">
                <a:solidFill>
                  <a:srgbClr val="0070C0"/>
                </a:solidFill>
                <a:latin typeface="+mn-lt"/>
              </a:rPr>
              <a:t>Zelenograd</a:t>
            </a:r>
            <a:endParaRPr lang="ru-RU" sz="2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045198" y="5126588"/>
            <a:ext cx="526542" cy="52228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indent="-457200" algn="ctr"/>
            <a:endParaRPr lang="ru-RU" sz="1600" b="1" spc="-100" dirty="0"/>
          </a:p>
        </p:txBody>
      </p:sp>
      <p:sp>
        <p:nvSpPr>
          <p:cNvPr id="32" name="Выноска 2 (с границей) 31"/>
          <p:cNvSpPr/>
          <p:nvPr/>
        </p:nvSpPr>
        <p:spPr>
          <a:xfrm>
            <a:off x="8022476" y="4305887"/>
            <a:ext cx="1173041" cy="671044"/>
          </a:xfrm>
          <a:prstGeom prst="accentCallout2">
            <a:avLst>
              <a:gd name="adj1" fmla="val 64609"/>
              <a:gd name="adj2" fmla="val -445"/>
              <a:gd name="adj3" fmla="val 97365"/>
              <a:gd name="adj4" fmla="val -18106"/>
              <a:gd name="adj5" fmla="val 140015"/>
              <a:gd name="adj6" fmla="val 7820"/>
            </a:avLst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u="sng" dirty="0" smtClean="0">
                <a:solidFill>
                  <a:sysClr val="windowText" lastClr="000000"/>
                </a:solidFill>
              </a:rPr>
              <a:t>CCU</a:t>
            </a:r>
            <a:endParaRPr lang="ru-RU" sz="1400" b="1" u="sng" dirty="0" smtClean="0">
              <a:solidFill>
                <a:sysClr val="windowText" lastClr="000000"/>
              </a:solidFill>
            </a:endParaRPr>
          </a:p>
          <a:p>
            <a:pPr algn="l"/>
            <a:r>
              <a:rPr lang="en-US" sz="1200" dirty="0" smtClean="0">
                <a:solidFill>
                  <a:sysClr val="windowText" lastClr="000000"/>
                </a:solidFill>
              </a:rPr>
              <a:t>Precision assembly</a:t>
            </a:r>
            <a:endParaRPr lang="ru-RU" sz="12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3" name="Выноска 2 (с границей) 32"/>
          <p:cNvSpPr/>
          <p:nvPr/>
        </p:nvSpPr>
        <p:spPr>
          <a:xfrm>
            <a:off x="6084168" y="5749364"/>
            <a:ext cx="1720868" cy="712982"/>
          </a:xfrm>
          <a:prstGeom prst="accentCallout2">
            <a:avLst>
              <a:gd name="adj1" fmla="val 20272"/>
              <a:gd name="adj2" fmla="val 99194"/>
              <a:gd name="adj3" fmla="val -14546"/>
              <a:gd name="adj4" fmla="val 115151"/>
              <a:gd name="adj5" fmla="val -41646"/>
              <a:gd name="adj6" fmla="val 100990"/>
            </a:avLst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b="1" u="sng" dirty="0" smtClean="0">
                <a:solidFill>
                  <a:sysClr val="windowText" lastClr="000000"/>
                </a:solidFill>
              </a:rPr>
              <a:t>R&amp;D</a:t>
            </a:r>
            <a:endParaRPr lang="ru-RU" sz="1400" b="1" u="sng" dirty="0" smtClean="0">
              <a:solidFill>
                <a:sysClr val="windowText" lastClr="000000"/>
              </a:solidFill>
            </a:endParaRPr>
          </a:p>
          <a:p>
            <a:r>
              <a:rPr lang="en-US" sz="1200" dirty="0">
                <a:solidFill>
                  <a:sysClr val="windowText" lastClr="000000"/>
                </a:solidFill>
              </a:rPr>
              <a:t>IPPM RAS, NIIMV, VOIR </a:t>
            </a:r>
            <a:endParaRPr lang="ru-RU" sz="12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4" name="Выноска 2 (с границей) 33"/>
          <p:cNvSpPr/>
          <p:nvPr/>
        </p:nvSpPr>
        <p:spPr>
          <a:xfrm>
            <a:off x="7179175" y="1406909"/>
            <a:ext cx="506502" cy="294816"/>
          </a:xfrm>
          <a:prstGeom prst="accentCallout2">
            <a:avLst>
              <a:gd name="adj1" fmla="val 73679"/>
              <a:gd name="adj2" fmla="val 653"/>
              <a:gd name="adj3" fmla="val 135742"/>
              <a:gd name="adj4" fmla="val -38247"/>
              <a:gd name="adj5" fmla="val 180378"/>
              <a:gd name="adj6" fmla="val 2164"/>
            </a:avLst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ysClr val="windowText" lastClr="000000"/>
                </a:solidFill>
              </a:rPr>
              <a:t>SEZ</a:t>
            </a:r>
            <a:endParaRPr lang="ru-RU" sz="1200" dirty="0" smtClean="0">
              <a:solidFill>
                <a:sysClr val="windowText" lastClr="000000"/>
              </a:solidFill>
            </a:endParaRPr>
          </a:p>
        </p:txBody>
      </p:sp>
      <p:cxnSp>
        <p:nvCxnSpPr>
          <p:cNvPr id="5" name="Прямая со стрелкой 4"/>
          <p:cNvCxnSpPr>
            <a:stCxn id="12" idx="4"/>
            <a:endCxn id="4" idx="0"/>
          </p:cNvCxnSpPr>
          <p:nvPr/>
        </p:nvCxnSpPr>
        <p:spPr>
          <a:xfrm flipH="1">
            <a:off x="4463144" y="2869759"/>
            <a:ext cx="18132" cy="5485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1" idx="1"/>
            <a:endCxn id="4" idx="5"/>
          </p:cNvCxnSpPr>
          <p:nvPr/>
        </p:nvCxnSpPr>
        <p:spPr>
          <a:xfrm flipH="1" flipV="1">
            <a:off x="4917804" y="4507118"/>
            <a:ext cx="533659" cy="4337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0" idx="7"/>
            <a:endCxn id="4" idx="3"/>
          </p:cNvCxnSpPr>
          <p:nvPr/>
        </p:nvCxnSpPr>
        <p:spPr>
          <a:xfrm flipV="1">
            <a:off x="3475914" y="4507118"/>
            <a:ext cx="532569" cy="433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261809"/>
            <a:ext cx="5472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System of management and coordination</a:t>
            </a:r>
            <a:endParaRPr lang="en-US" sz="2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23728" y="2348880"/>
            <a:ext cx="6408712" cy="403244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dk1"/>
              </a:solidFill>
            </a:endParaRPr>
          </a:p>
        </p:txBody>
      </p:sp>
      <p:sp>
        <p:nvSpPr>
          <p:cNvPr id="20" name="Блок-схема: несколько документов 19"/>
          <p:cNvSpPr/>
          <p:nvPr/>
        </p:nvSpPr>
        <p:spPr>
          <a:xfrm>
            <a:off x="3563888" y="4941168"/>
            <a:ext cx="4176464" cy="1152128"/>
          </a:xfrm>
          <a:prstGeom prst="flowChartMultidocument">
            <a:avLst/>
          </a:prstGeom>
          <a:solidFill>
            <a:srgbClr val="0070C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Cluster participants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smtClean="0">
                <a:solidFill>
                  <a:schemeClr val="bg1"/>
                </a:solidFill>
              </a:rPr>
              <a:t>&gt;</a:t>
            </a:r>
            <a:r>
              <a:rPr lang="ru-RU" sz="1400" dirty="0" smtClean="0">
                <a:solidFill>
                  <a:schemeClr val="bg1"/>
                </a:solidFill>
              </a:rPr>
              <a:t>140 </a:t>
            </a:r>
            <a:r>
              <a:rPr lang="en-US" sz="1400" dirty="0" smtClean="0">
                <a:solidFill>
                  <a:schemeClr val="bg1"/>
                </a:solidFill>
              </a:rPr>
              <a:t>participants</a:t>
            </a:r>
            <a:r>
              <a:rPr lang="ru-RU" sz="1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79712" y="2780928"/>
            <a:ext cx="2016224" cy="576064"/>
          </a:xfrm>
          <a:prstGeom prst="rect">
            <a:avLst/>
          </a:prstGeom>
          <a:solidFill>
            <a:srgbClr val="E3EBF5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Specialized organization </a:t>
            </a:r>
            <a:r>
              <a:rPr lang="en-US" sz="1200" b="1" dirty="0" smtClean="0"/>
              <a:t>Zelenograd Development Corporation</a:t>
            </a:r>
            <a:endParaRPr lang="ru-RU" sz="1200" b="1" dirty="0"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55976" y="2132856"/>
            <a:ext cx="1800200" cy="576064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n-lt"/>
              </a:rPr>
              <a:t>Council of the Cluster</a:t>
            </a:r>
            <a:endParaRPr lang="ru-RU" b="1" dirty="0"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16216" y="2780928"/>
            <a:ext cx="1728192" cy="432048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+mn-lt"/>
              </a:rPr>
              <a:t>Council of experts</a:t>
            </a:r>
            <a:endParaRPr lang="ru-RU" sz="1200" dirty="0"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76256" y="4077072"/>
            <a:ext cx="2088232" cy="648072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u="sng" dirty="0" smtClean="0">
                <a:latin typeface="+mn-lt"/>
              </a:rPr>
              <a:t>Working groups</a:t>
            </a:r>
            <a:r>
              <a:rPr lang="ru-RU" sz="1200" u="sng" dirty="0" smtClean="0">
                <a:latin typeface="+mn-lt"/>
              </a:rPr>
              <a:t>:</a:t>
            </a:r>
          </a:p>
          <a:p>
            <a:pPr algn="ctr"/>
            <a:r>
              <a:rPr lang="en-US" sz="1200" dirty="0" smtClean="0"/>
              <a:t>Technologies, marketing, investments, and staff</a:t>
            </a:r>
            <a:endParaRPr lang="ru-RU" sz="1200" dirty="0"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76256" y="3356992"/>
            <a:ext cx="1728192" cy="432048"/>
          </a:xfrm>
          <a:prstGeom prst="rect">
            <a:avLst/>
          </a:prstGeom>
          <a:ln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+mn-lt"/>
              </a:rPr>
              <a:t>Council of science and technology</a:t>
            </a:r>
            <a:endParaRPr lang="ru-RU" sz="1200" dirty="0">
              <a:latin typeface="+mn-lt"/>
            </a:endParaRPr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5076056" y="2780928"/>
            <a:ext cx="288032" cy="2088232"/>
          </a:xfrm>
          <a:prstGeom prst="up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ru-RU" sz="1400" dirty="0" smtClean="0">
              <a:solidFill>
                <a:schemeClr val="dk1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012160" y="2996952"/>
            <a:ext cx="0" cy="194421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6012160" y="2996952"/>
            <a:ext cx="50405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7" idx="1"/>
          </p:cNvCxnSpPr>
          <p:nvPr/>
        </p:nvCxnSpPr>
        <p:spPr>
          <a:xfrm flipH="1">
            <a:off x="6012160" y="3573016"/>
            <a:ext cx="86409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6012160" y="4437112"/>
            <a:ext cx="864096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23728" y="4221088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  <a:defRPr/>
            </a:pPr>
            <a:r>
              <a:rPr lang="en-US" sz="1200" i="1" dirty="0" smtClean="0">
                <a:solidFill>
                  <a:schemeClr val="dk1"/>
                </a:solidFill>
                <a:latin typeface="+mn-lt"/>
              </a:rPr>
              <a:t>Providing support of cluster members’ activities and projects</a:t>
            </a:r>
            <a:endParaRPr lang="ru-RU" sz="1200" i="1" dirty="0"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9641" y="1161127"/>
            <a:ext cx="1944087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 smtClean="0"/>
              <a:t>Government of Moscow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1521167"/>
            <a:ext cx="1656184" cy="576064"/>
          </a:xfrm>
          <a:prstGeom prst="rect">
            <a:avLst/>
          </a:prstGeom>
          <a:solidFill>
            <a:srgbClr val="E3EBF5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+mn-lt"/>
              </a:rPr>
              <a:t>Department of science industrial policy and entrepreneurship</a:t>
            </a:r>
            <a:endParaRPr lang="ru-RU" sz="1200" dirty="0"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303748" y="1161597"/>
            <a:ext cx="1944087" cy="1008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400" dirty="0"/>
              <a:t>Federal </a:t>
            </a:r>
            <a:r>
              <a:rPr lang="en-US" sz="1400" dirty="0" smtClean="0"/>
              <a:t>ministry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447635" y="1521637"/>
            <a:ext cx="1656184" cy="576064"/>
          </a:xfrm>
          <a:prstGeom prst="rect">
            <a:avLst/>
          </a:prstGeom>
          <a:solidFill>
            <a:srgbClr val="E3EBF5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Ministry of economic development of Russia</a:t>
            </a:r>
          </a:p>
        </p:txBody>
      </p:sp>
      <p:cxnSp>
        <p:nvCxnSpPr>
          <p:cNvPr id="6" name="Соединительная линия уступом 5"/>
          <p:cNvCxnSpPr>
            <a:stCxn id="23" idx="2"/>
          </p:cNvCxnSpPr>
          <p:nvPr/>
        </p:nvCxnSpPr>
        <p:spPr>
          <a:xfrm rot="16200000" flipH="1">
            <a:off x="2861745" y="3483070"/>
            <a:ext cx="1512168" cy="126001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>
            <a:stCxn id="22" idx="2"/>
            <a:endCxn id="23" idx="0"/>
          </p:cNvCxnSpPr>
          <p:nvPr/>
        </p:nvCxnSpPr>
        <p:spPr>
          <a:xfrm rot="16200000" flipH="1">
            <a:off x="1763910" y="1557013"/>
            <a:ext cx="611689" cy="183613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31" idx="2"/>
            <a:endCxn id="23" idx="0"/>
          </p:cNvCxnSpPr>
          <p:nvPr/>
        </p:nvCxnSpPr>
        <p:spPr>
          <a:xfrm rot="5400000">
            <a:off x="2826199" y="2331334"/>
            <a:ext cx="611219" cy="2879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19961" y="2204864"/>
            <a:ext cx="93610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  <a:defRPr/>
            </a:pPr>
            <a:r>
              <a:rPr lang="ru-RU" sz="1200" b="1" i="1" dirty="0" smtClean="0">
                <a:solidFill>
                  <a:schemeClr val="dk1"/>
                </a:solidFill>
                <a:latin typeface="+mn-lt"/>
              </a:rPr>
              <a:t>70%</a:t>
            </a:r>
            <a:endParaRPr lang="ru-RU" sz="1200" b="1" i="1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528" y="2204864"/>
            <a:ext cx="93610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  <a:defRPr/>
            </a:pPr>
            <a:r>
              <a:rPr lang="ru-RU" sz="1200" b="1" i="1" dirty="0" smtClean="0">
                <a:solidFill>
                  <a:schemeClr val="dk1"/>
                </a:solidFill>
                <a:latin typeface="+mn-lt"/>
              </a:rPr>
              <a:t>30%</a:t>
            </a:r>
            <a:endParaRPr lang="ru-RU" sz="1200" b="1" i="1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2550095"/>
            <a:ext cx="1564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defRPr/>
            </a:pPr>
            <a:r>
              <a:rPr lang="en-US" sz="1200" i="1" dirty="0">
                <a:solidFill>
                  <a:schemeClr val="dk1"/>
                </a:solidFill>
              </a:rPr>
              <a:t>Financial support of areas of innovation</a:t>
            </a:r>
            <a:endParaRPr lang="ru-RU" sz="1200" i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0" y="188640"/>
            <a:ext cx="9144000" cy="864096"/>
          </a:xfrm>
          <a:prstGeom prst="roundRect">
            <a:avLst>
              <a:gd name="adj" fmla="val 618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188640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en-US" sz="2400" b="1" dirty="0" err="1" smtClean="0">
                <a:solidFill>
                  <a:srgbClr val="0070C0"/>
                </a:solidFill>
                <a:latin typeface="+mn-lt"/>
              </a:rPr>
              <a:t>Technounity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»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centers &amp; services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327" y="3140968"/>
            <a:ext cx="2004200" cy="5890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Technounity</a:t>
            </a:r>
            <a:r>
              <a:rPr lang="en-US" sz="1400" dirty="0" smtClean="0"/>
              <a:t> - Technology </a:t>
            </a:r>
            <a:r>
              <a:rPr lang="en-US" sz="1400" dirty="0"/>
              <a:t>development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23190" y="3140967"/>
            <a:ext cx="2004200" cy="58909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Technounity</a:t>
            </a:r>
            <a:r>
              <a:rPr lang="en-US" sz="1400" dirty="0" smtClean="0"/>
              <a:t>-Marketing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29048" y="3138028"/>
            <a:ext cx="2117766" cy="58909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Technounity</a:t>
            </a:r>
            <a:r>
              <a:rPr lang="en-US" sz="1400" dirty="0" smtClean="0"/>
              <a:t> -Investments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21471" y="3138028"/>
            <a:ext cx="2004200" cy="58909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Technounity</a:t>
            </a:r>
            <a:r>
              <a:rPr lang="en-US" sz="1400" dirty="0" smtClean="0"/>
              <a:t>-Human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440697" y="6060044"/>
            <a:ext cx="2004200" cy="65649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Marketing </a:t>
            </a:r>
            <a:r>
              <a:rPr lang="en-US" sz="1400" dirty="0" smtClean="0"/>
              <a:t>researches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423190" y="4626892"/>
            <a:ext cx="2004200" cy="58909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Conducting PR activities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423190" y="5333217"/>
            <a:ext cx="2004200" cy="58909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Organization of exhibitions and business missions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629048" y="3812141"/>
            <a:ext cx="2117766" cy="6564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Investment </a:t>
            </a:r>
            <a:r>
              <a:rPr lang="en-US" sz="1400" dirty="0"/>
              <a:t>expertise of participants' </a:t>
            </a:r>
            <a:r>
              <a:rPr lang="en-US" sz="1400" dirty="0" smtClean="0"/>
              <a:t>projects 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64313" y="5301208"/>
            <a:ext cx="2021785" cy="691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Formation of scientific and technical cooperation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921471" y="3812123"/>
            <a:ext cx="2004200" cy="6564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</a:t>
            </a:r>
            <a:r>
              <a:rPr lang="en-US" sz="1400" dirty="0" smtClean="0"/>
              <a:t>racking </a:t>
            </a:r>
            <a:r>
              <a:rPr lang="en-US" sz="1400" dirty="0"/>
              <a:t>of human resources needs and </a:t>
            </a:r>
            <a:r>
              <a:rPr lang="en-US" sz="1400" dirty="0" smtClean="0"/>
              <a:t>trainings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921471" y="4626892"/>
            <a:ext cx="2004200" cy="589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Creating of </a:t>
            </a:r>
            <a:r>
              <a:rPr lang="en-US" sz="1400" dirty="0"/>
              <a:t>database of young employees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921471" y="5368385"/>
            <a:ext cx="2004200" cy="55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Organization </a:t>
            </a:r>
            <a:r>
              <a:rPr lang="en-US" sz="1400" dirty="0"/>
              <a:t>of training events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921471" y="6060044"/>
            <a:ext cx="2004200" cy="6506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Providing resources </a:t>
            </a:r>
            <a:r>
              <a:rPr lang="en-US" sz="1400" dirty="0" smtClean="0"/>
              <a:t>of recruitment </a:t>
            </a:r>
            <a:r>
              <a:rPr lang="en-US" sz="1400" dirty="0"/>
              <a:t>agencies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438829" y="3816833"/>
            <a:ext cx="2004200" cy="6858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Products promotion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77327" y="3820914"/>
            <a:ext cx="2004200" cy="656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</a:t>
            </a:r>
            <a:r>
              <a:rPr lang="en-US" sz="1400" dirty="0" smtClean="0"/>
              <a:t>cientific </a:t>
            </a:r>
            <a:r>
              <a:rPr lang="en-US" sz="1400" dirty="0"/>
              <a:t>and technical expertise of participants' projects</a:t>
            </a:r>
            <a:endParaRPr lang="ru-RU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629048" y="4626892"/>
            <a:ext cx="2103192" cy="553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Selection of funding programs</a:t>
            </a:r>
            <a:endParaRPr lang="ru-RU" sz="1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629048" y="5350801"/>
            <a:ext cx="2103192" cy="553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Organization of meetings with investors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629048" y="6062986"/>
            <a:ext cx="2117766" cy="6477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Creation </a:t>
            </a:r>
            <a:r>
              <a:rPr lang="en-US" sz="1400" dirty="0"/>
              <a:t>of project documentation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77327" y="4556541"/>
            <a:ext cx="2004200" cy="6594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Initiating </a:t>
            </a:r>
            <a:r>
              <a:rPr lang="en-US" sz="1400" dirty="0"/>
              <a:t>and </a:t>
            </a:r>
            <a:r>
              <a:rPr lang="en-US" sz="1400" dirty="0" smtClean="0"/>
              <a:t>support</a:t>
            </a:r>
            <a:r>
              <a:rPr lang="ru-RU" sz="1400" dirty="0" smtClean="0"/>
              <a:t> </a:t>
            </a:r>
            <a:r>
              <a:rPr lang="en-US" sz="1400" dirty="0" smtClean="0"/>
              <a:t>of </a:t>
            </a:r>
            <a:r>
              <a:rPr lang="en-US" sz="1400" dirty="0"/>
              <a:t>innovative projects </a:t>
            </a:r>
            <a:endParaRPr lang="ru-RU" sz="1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81899" y="6060044"/>
            <a:ext cx="2004200" cy="650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Providing of technology </a:t>
            </a:r>
            <a:r>
              <a:rPr lang="en-US" sz="1400" dirty="0"/>
              <a:t>services</a:t>
            </a:r>
            <a:endParaRPr lang="ru-RU" sz="1400" dirty="0"/>
          </a:p>
        </p:txBody>
      </p:sp>
      <p:pic>
        <p:nvPicPr>
          <p:cNvPr id="51" name="Picture 4" descr="http://www.miet.ru/upload/iblock/e08/leontiev.jpg"/>
          <p:cNvPicPr>
            <a:picLocks noChangeAspect="1" noChangeArrowheads="1"/>
          </p:cNvPicPr>
          <p:nvPr/>
        </p:nvPicPr>
        <p:blipFill>
          <a:blip r:embed="rId2" cstate="print"/>
          <a:srcRect l="26457" r="44122" b="46546"/>
          <a:stretch>
            <a:fillRect/>
          </a:stretch>
        </p:blipFill>
        <p:spPr bwMode="auto">
          <a:xfrm>
            <a:off x="611560" y="1113254"/>
            <a:ext cx="1161059" cy="1413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2" descr="C:\Users\LeeLoo\Desktop\IMG_629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540" y="1113174"/>
            <a:ext cx="1188374" cy="1446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66" y="1113254"/>
            <a:ext cx="1030710" cy="142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90566" y="2494561"/>
            <a:ext cx="182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Director of Technology </a:t>
            </a:r>
          </a:p>
          <a:p>
            <a:pPr algn="ctr">
              <a:buSzPct val="100000"/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Development</a:t>
            </a:r>
          </a:p>
          <a:p>
            <a:pPr algn="ctr">
              <a:buSzPct val="100000"/>
              <a:defRPr/>
            </a:pPr>
            <a:r>
              <a:rPr lang="en-US" sz="1200" dirty="0" smtClean="0">
                <a:latin typeface="+mn-lt"/>
              </a:rPr>
              <a:t>Vladimir </a:t>
            </a:r>
            <a:r>
              <a:rPr lang="en-US" sz="1200" dirty="0" err="1">
                <a:latin typeface="+mn-lt"/>
              </a:rPr>
              <a:t>Leontyev</a:t>
            </a:r>
            <a:endParaRPr lang="ru-RU" sz="1200" dirty="0">
              <a:latin typeface="+mn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606170" y="2518102"/>
            <a:ext cx="182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defRPr/>
            </a:pPr>
            <a:r>
              <a:rPr lang="en-US" sz="1200" b="1" dirty="0" smtClean="0">
                <a:solidFill>
                  <a:srgbClr val="C00000"/>
                </a:solidFill>
                <a:latin typeface="+mn-lt"/>
              </a:rPr>
              <a:t>Chief Marketing Officer</a:t>
            </a:r>
          </a:p>
          <a:p>
            <a:pPr algn="ctr">
              <a:buSzPct val="100000"/>
              <a:defRPr/>
            </a:pPr>
            <a:endParaRPr lang="en-US" sz="1200" b="1" dirty="0">
              <a:solidFill>
                <a:srgbClr val="C00000"/>
              </a:solidFill>
              <a:latin typeface="+mn-lt"/>
            </a:endParaRPr>
          </a:p>
          <a:p>
            <a:pPr algn="ctr">
              <a:buSzPct val="100000"/>
              <a:defRPr/>
            </a:pPr>
            <a:r>
              <a:rPr lang="en-US" sz="1200" dirty="0" smtClean="0">
                <a:latin typeface="+mn-lt"/>
              </a:rPr>
              <a:t>Ilya </a:t>
            </a:r>
            <a:r>
              <a:rPr lang="en-US" sz="1200" dirty="0" err="1" smtClean="0">
                <a:latin typeface="+mn-lt"/>
              </a:rPr>
              <a:t>Karpov</a:t>
            </a:r>
            <a:endParaRPr lang="ru-RU" sz="1200" dirty="0">
              <a:latin typeface="+mn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777972" y="2523620"/>
            <a:ext cx="1954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Director for Investment</a:t>
            </a:r>
          </a:p>
          <a:p>
            <a:pPr algn="ctr">
              <a:buSzPct val="100000"/>
              <a:defRPr/>
            </a:pPr>
            <a:endParaRPr lang="en-US" sz="1200" b="1" dirty="0">
              <a:solidFill>
                <a:srgbClr val="C00000"/>
              </a:solidFill>
              <a:latin typeface="+mn-lt"/>
            </a:endParaRPr>
          </a:p>
          <a:p>
            <a:pPr algn="ctr">
              <a:buSzPct val="100000"/>
              <a:defRPr/>
            </a:pPr>
            <a:r>
              <a:rPr lang="en-US" sz="1200" dirty="0" smtClean="0">
                <a:latin typeface="+mn-lt"/>
              </a:rPr>
              <a:t>Stanislav </a:t>
            </a:r>
            <a:r>
              <a:rPr lang="en-US" sz="1200" dirty="0" err="1" smtClean="0">
                <a:latin typeface="+mn-lt"/>
              </a:rPr>
              <a:t>Dyba</a:t>
            </a:r>
            <a:r>
              <a:rPr lang="en-US" sz="1200" dirty="0" smtClean="0">
                <a:latin typeface="+mn-lt"/>
              </a:rPr>
              <a:t> </a:t>
            </a:r>
            <a:endParaRPr lang="ru-RU" sz="1200" dirty="0">
              <a:latin typeface="+mn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921471" y="2520213"/>
            <a:ext cx="1968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  <a:defRPr/>
            </a:pPr>
            <a:r>
              <a:rPr lang="en-US" sz="1200" b="1" dirty="0">
                <a:solidFill>
                  <a:srgbClr val="C00000"/>
                </a:solidFill>
                <a:latin typeface="+mn-lt"/>
              </a:rPr>
              <a:t>Director for 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</a:rPr>
              <a:t>HR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  <a:latin typeface="+mn-lt"/>
              </a:rPr>
              <a:t>development</a:t>
            </a:r>
            <a:endParaRPr lang="en-US" sz="1200" b="1" dirty="0">
              <a:solidFill>
                <a:srgbClr val="C00000"/>
              </a:solidFill>
              <a:latin typeface="+mn-lt"/>
            </a:endParaRPr>
          </a:p>
          <a:p>
            <a:pPr algn="ctr">
              <a:buSzPct val="100000"/>
              <a:defRPr/>
            </a:pPr>
            <a:r>
              <a:rPr lang="en-US" sz="1200" dirty="0" err="1" smtClean="0">
                <a:latin typeface="+mn-lt"/>
              </a:rPr>
              <a:t>Yaroslav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 err="1" smtClean="0">
                <a:latin typeface="+mn-lt"/>
              </a:rPr>
              <a:t>Melnikov</a:t>
            </a:r>
            <a:r>
              <a:rPr lang="en-US" sz="1200" dirty="0" smtClean="0">
                <a:latin typeface="+mn-lt"/>
              </a:rPr>
              <a:t> </a:t>
            </a:r>
            <a:endParaRPr lang="ru-RU" sz="12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9"/>
          <a:stretch/>
        </p:blipFill>
        <p:spPr>
          <a:xfrm>
            <a:off x="2915816" y="1113174"/>
            <a:ext cx="1143575" cy="14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овая стрелка 1"/>
          <p:cNvSpPr/>
          <p:nvPr/>
        </p:nvSpPr>
        <p:spPr>
          <a:xfrm>
            <a:off x="1913072" y="1340768"/>
            <a:ext cx="5122551" cy="5122551"/>
          </a:xfrm>
          <a:prstGeom prst="circularArrow">
            <a:avLst>
              <a:gd name="adj1" fmla="val 5274"/>
              <a:gd name="adj2" fmla="val 312630"/>
              <a:gd name="adj3" fmla="val 14222912"/>
              <a:gd name="adj4" fmla="val 17130073"/>
              <a:gd name="adj5" fmla="val 5477"/>
            </a:avLst>
          </a:prstGeom>
          <a:solidFill>
            <a:srgbClr val="9BBB59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Группа 2"/>
          <p:cNvGrpSpPr/>
          <p:nvPr/>
        </p:nvGrpSpPr>
        <p:grpSpPr>
          <a:xfrm>
            <a:off x="3497691" y="1346930"/>
            <a:ext cx="1953313" cy="976656"/>
            <a:chOff x="3381061" y="1342"/>
            <a:chExt cx="1953313" cy="97665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381061" y="1342"/>
              <a:ext cx="1953313" cy="976656"/>
            </a:xfrm>
            <a:prstGeom prst="roundRect">
              <a:avLst/>
            </a:prstGeom>
            <a:gradFill rotWithShape="0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5"/>
            <p:cNvSpPr/>
            <p:nvPr/>
          </p:nvSpPr>
          <p:spPr>
            <a:xfrm>
              <a:off x="3428737" y="49018"/>
              <a:ext cx="1857961" cy="881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1600" b="1" kern="1200" dirty="0" smtClean="0">
                  <a:solidFill>
                    <a:sysClr val="window" lastClr="FFFFFF"/>
                  </a:solidFill>
                  <a:ea typeface="新細明體"/>
                  <a:cs typeface="Times New Roman" pitchFamily="18" charset="0"/>
                </a:rPr>
                <a:t>Start-up support, </a:t>
              </a:r>
              <a:r>
                <a:rPr lang="en-US" altLang="zh-TW" sz="1600" b="1" dirty="0">
                  <a:solidFill>
                    <a:sysClr val="window" lastClr="FFFFFF"/>
                  </a:solidFill>
                  <a:cs typeface="Times New Roman" pitchFamily="18" charset="0"/>
                </a:rPr>
                <a:t>Project  funding </a:t>
              </a:r>
              <a:endParaRPr lang="zh-TW" altLang="en-US" sz="1600" b="1" dirty="0">
                <a:solidFill>
                  <a:sysClr val="window" lastClr="FFFF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735751" y="2583474"/>
            <a:ext cx="1953313" cy="976656"/>
            <a:chOff x="5619121" y="1237886"/>
            <a:chExt cx="1953313" cy="97665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9121" y="1237886"/>
              <a:ext cx="1953313" cy="976656"/>
            </a:xfrm>
            <a:prstGeom prst="roundRect">
              <a:avLst/>
            </a:prstGeom>
            <a:gradFill rotWithShape="0">
              <a:gsLst>
                <a:gs pos="0">
                  <a:srgbClr val="9BBB59">
                    <a:hueOff val="2250053"/>
                    <a:satOff val="-3376"/>
                    <a:lumOff val="-549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2250053"/>
                    <a:satOff val="-3376"/>
                    <a:lumOff val="-549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2250053"/>
                    <a:satOff val="-3376"/>
                    <a:lumOff val="-549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7"/>
            <p:cNvSpPr/>
            <p:nvPr/>
          </p:nvSpPr>
          <p:spPr>
            <a:xfrm>
              <a:off x="5666797" y="1285562"/>
              <a:ext cx="1857961" cy="881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en-US" altLang="zh-TW" sz="1600" b="1" dirty="0">
                  <a:solidFill>
                    <a:sysClr val="window" lastClr="FFFFFF"/>
                  </a:solidFill>
                  <a:cs typeface="Times New Roman" pitchFamily="18" charset="0"/>
                </a:rPr>
                <a:t>Training, hosting symposiums &amp; forums</a:t>
              </a:r>
              <a:endParaRPr lang="zh-TW" altLang="en-US" sz="1600" b="1" dirty="0">
                <a:solidFill>
                  <a:sysClr val="window" lastClr="FFFF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735750" y="4274557"/>
            <a:ext cx="1953313" cy="976656"/>
            <a:chOff x="5619120" y="2928969"/>
            <a:chExt cx="1953313" cy="97665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619120" y="2928969"/>
              <a:ext cx="1953313" cy="976656"/>
            </a:xfrm>
            <a:prstGeom prst="roundRect">
              <a:avLst/>
            </a:prstGeom>
            <a:gradFill rotWithShape="0">
              <a:gsLst>
                <a:gs pos="0">
                  <a:srgbClr val="9BBB59">
                    <a:hueOff val="4500106"/>
                    <a:satOff val="-6752"/>
                    <a:lumOff val="-1098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4500106"/>
                    <a:satOff val="-6752"/>
                    <a:lumOff val="-1098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4500106"/>
                    <a:satOff val="-6752"/>
                    <a:lumOff val="-1098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9"/>
            <p:cNvSpPr/>
            <p:nvPr/>
          </p:nvSpPr>
          <p:spPr>
            <a:xfrm>
              <a:off x="5666796" y="2976645"/>
              <a:ext cx="1857961" cy="881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/>
              <a:r>
                <a:rPr lang="en-US" altLang="zh-TW" sz="1600" b="1" dirty="0">
                  <a:solidFill>
                    <a:sysClr val="window" lastClr="FFFFFF"/>
                  </a:solidFill>
                  <a:cs typeface="Times New Roman" pitchFamily="18" charset="0"/>
                </a:rPr>
                <a:t>T</a:t>
              </a:r>
              <a:r>
                <a:rPr lang="en-US" altLang="zh-TW" sz="1600" b="1" dirty="0" smtClean="0">
                  <a:solidFill>
                    <a:sysClr val="window" lastClr="FFFFFF"/>
                  </a:solidFill>
                  <a:cs typeface="Times New Roman" pitchFamily="18" charset="0"/>
                </a:rPr>
                <a:t>echnology </a:t>
              </a:r>
              <a:r>
                <a:rPr lang="en-US" altLang="zh-TW" sz="1600" b="1" dirty="0">
                  <a:solidFill>
                    <a:sysClr val="window" lastClr="FFFFFF"/>
                  </a:solidFill>
                  <a:cs typeface="Times New Roman" pitchFamily="18" charset="0"/>
                </a:rPr>
                <a:t>development</a:t>
              </a:r>
              <a:endParaRPr lang="zh-TW" altLang="en-US" sz="1600" b="1" dirty="0">
                <a:solidFill>
                  <a:sysClr val="window" lastClr="FFFF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497691" y="5503158"/>
            <a:ext cx="1953313" cy="976656"/>
            <a:chOff x="3381061" y="4157570"/>
            <a:chExt cx="1953313" cy="97665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3381061" y="4157570"/>
              <a:ext cx="1953313" cy="976656"/>
            </a:xfrm>
            <a:prstGeom prst="roundRect">
              <a:avLst/>
            </a:prstGeom>
            <a:gradFill rotWithShape="0">
              <a:gsLst>
                <a:gs pos="0">
                  <a:srgbClr val="9BBB59">
                    <a:hueOff val="6750158"/>
                    <a:satOff val="-10128"/>
                    <a:lumOff val="-1647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6750158"/>
                    <a:satOff val="-10128"/>
                    <a:lumOff val="-1647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6750158"/>
                    <a:satOff val="-10128"/>
                    <a:lumOff val="-1647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11"/>
            <p:cNvSpPr/>
            <p:nvPr/>
          </p:nvSpPr>
          <p:spPr>
            <a:xfrm>
              <a:off x="3428737" y="4205246"/>
              <a:ext cx="1857961" cy="881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1600" b="1" dirty="0">
                  <a:solidFill>
                    <a:sysClr val="window" lastClr="FFFFFF"/>
                  </a:solidFill>
                  <a:cs typeface="Times New Roman" pitchFamily="18" charset="0"/>
                </a:rPr>
                <a:t>Public-private partnerships</a:t>
              </a:r>
              <a:endParaRPr lang="zh-TW" altLang="en-US" sz="1600" b="1" dirty="0">
                <a:solidFill>
                  <a:sysClr val="window" lastClr="FFFF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59632" y="4274557"/>
            <a:ext cx="1953313" cy="976656"/>
            <a:chOff x="1143002" y="2928969"/>
            <a:chExt cx="1953313" cy="97665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43002" y="2928969"/>
              <a:ext cx="1953313" cy="976656"/>
            </a:xfrm>
            <a:prstGeom prst="roundRect">
              <a:avLst/>
            </a:prstGeom>
            <a:gradFill rotWithShape="0">
              <a:gsLst>
                <a:gs pos="0">
                  <a:srgbClr val="9BBB59">
                    <a:hueOff val="9000211"/>
                    <a:satOff val="-13504"/>
                    <a:lumOff val="-2196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9000211"/>
                    <a:satOff val="-13504"/>
                    <a:lumOff val="-2196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9000211"/>
                    <a:satOff val="-13504"/>
                    <a:lumOff val="-2196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13"/>
            <p:cNvSpPr/>
            <p:nvPr/>
          </p:nvSpPr>
          <p:spPr>
            <a:xfrm>
              <a:off x="1190678" y="2976645"/>
              <a:ext cx="1857961" cy="881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dirty="0" smtClean="0">
                  <a:solidFill>
                    <a:sysClr val="window" lastClr="FFFFFF"/>
                  </a:solidFill>
                  <a:ea typeface="新細明體"/>
                  <a:cs typeface="Times New Roman" pitchFamily="18" charset="0"/>
                </a:rPr>
                <a:t>International cooperation</a:t>
              </a:r>
              <a:endParaRPr lang="zh-TW" altLang="en-US" sz="1600" b="1" kern="1200" dirty="0">
                <a:solidFill>
                  <a:sysClr val="window" lastClr="FFFFFF"/>
                </a:solidFill>
                <a:ea typeface="新細明體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286552" y="2565548"/>
            <a:ext cx="1953313" cy="976656"/>
            <a:chOff x="1169922" y="1219960"/>
            <a:chExt cx="1953313" cy="97665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69922" y="1219960"/>
              <a:ext cx="1953313" cy="976656"/>
            </a:xfrm>
            <a:prstGeom prst="roundRect">
              <a:avLst/>
            </a:prstGeom>
            <a:gradFill rotWithShape="0">
              <a:gsLst>
                <a:gs pos="0">
                  <a:srgbClr val="9BBB59">
                    <a:hueOff val="11250264"/>
                    <a:satOff val="-16880"/>
                    <a:lumOff val="-2745"/>
                    <a:alphaOff val="0"/>
                    <a:shade val="51000"/>
                    <a:satMod val="130000"/>
                  </a:srgbClr>
                </a:gs>
                <a:gs pos="80000">
                  <a:srgbClr val="9BBB59">
                    <a:hueOff val="11250264"/>
                    <a:satOff val="-16880"/>
                    <a:lumOff val="-2745"/>
                    <a:alphaOff val="0"/>
                    <a:shade val="93000"/>
                    <a:satMod val="130000"/>
                  </a:srgbClr>
                </a:gs>
                <a:gs pos="100000">
                  <a:srgbClr val="9BBB59">
                    <a:hueOff val="11250264"/>
                    <a:satOff val="-16880"/>
                    <a:lumOff val="-2745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15"/>
            <p:cNvSpPr/>
            <p:nvPr/>
          </p:nvSpPr>
          <p:spPr>
            <a:xfrm>
              <a:off x="1217598" y="1267636"/>
              <a:ext cx="1857961" cy="8813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TW" sz="1600" b="1" dirty="0">
                  <a:solidFill>
                    <a:sysClr val="window" lastClr="FFFFFF"/>
                  </a:solidFill>
                  <a:cs typeface="Times New Roman" pitchFamily="18" charset="0"/>
                </a:rPr>
                <a:t>P</a:t>
              </a:r>
              <a:r>
                <a:rPr lang="en-US" altLang="zh-TW" sz="1600" b="1" dirty="0" smtClean="0">
                  <a:solidFill>
                    <a:sysClr val="window" lastClr="FFFFFF"/>
                  </a:solidFill>
                  <a:cs typeface="Times New Roman" pitchFamily="18" charset="0"/>
                </a:rPr>
                <a:t>roducts </a:t>
              </a:r>
              <a:r>
                <a:rPr lang="en-US" altLang="zh-TW" sz="1600" b="1" dirty="0">
                  <a:solidFill>
                    <a:sysClr val="window" lastClr="FFFFFF"/>
                  </a:solidFill>
                  <a:cs typeface="Times New Roman" pitchFamily="18" charset="0"/>
                </a:rPr>
                <a:t>and </a:t>
              </a:r>
              <a:r>
                <a:rPr lang="en-US" altLang="zh-TW" sz="1600" b="1" dirty="0" smtClean="0">
                  <a:solidFill>
                    <a:sysClr val="window" lastClr="FFFFFF"/>
                  </a:solidFill>
                  <a:cs typeface="Times New Roman" pitchFamily="18" charset="0"/>
                </a:rPr>
                <a:t>technologies</a:t>
              </a:r>
              <a:r>
                <a:rPr lang="ru-RU" altLang="zh-TW" sz="1600" b="1" dirty="0" smtClean="0">
                  <a:solidFill>
                    <a:sysClr val="window" lastClr="FFFFFF"/>
                  </a:solidFill>
                  <a:cs typeface="Times New Roman" pitchFamily="18" charset="0"/>
                </a:rPr>
                <a:t> </a:t>
              </a:r>
              <a:r>
                <a:rPr lang="en-US" altLang="zh-TW" sz="1600" b="1" dirty="0">
                  <a:solidFill>
                    <a:sysClr val="window" lastClr="FFFFFF"/>
                  </a:solidFill>
                  <a:cs typeface="Times New Roman" pitchFamily="18" charset="0"/>
                </a:rPr>
                <a:t>promotion</a:t>
              </a:r>
              <a:endParaRPr lang="zh-TW" altLang="en-US" sz="1600" b="1" kern="1200" dirty="0">
                <a:solidFill>
                  <a:sysClr val="window" lastClr="FFFFFF"/>
                </a:solidFill>
                <a:ea typeface="新細明體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67544" y="253199"/>
            <a:ext cx="240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latin typeface="+mn-lt"/>
              </a:rPr>
              <a:t>Service Platform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6" name="Picture 2" descr="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7" r="5011"/>
          <a:stretch/>
        </p:blipFill>
        <p:spPr bwMode="auto">
          <a:xfrm>
            <a:off x="179512" y="5335947"/>
            <a:ext cx="1647513" cy="118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http://www.niimv.ru/images/Photos/f-sh-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13" y="1019593"/>
            <a:ext cx="1639283" cy="154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://www.laserapr.ru/files/catalog/oborudov/mikro/mls1-general%20view%20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951" y="5351792"/>
            <a:ext cx="1657545" cy="1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sovtestmicro.com/sites/default/files/photo%2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8151"/>
            <a:ext cx="2304256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64" l="96" r="202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791" b="21155"/>
          <a:stretch/>
        </p:blipFill>
        <p:spPr>
          <a:xfrm>
            <a:off x="3923927" y="3071802"/>
            <a:ext cx="1353671" cy="18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3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4" r="6146"/>
          <a:stretch/>
        </p:blipFill>
        <p:spPr bwMode="auto">
          <a:xfrm>
            <a:off x="1816100" y="1628800"/>
            <a:ext cx="5708649" cy="518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107504" y="44624"/>
            <a:ext cx="7344816" cy="864096"/>
          </a:xfrm>
          <a:prstGeom prst="roundRect">
            <a:avLst>
              <a:gd name="adj" fmla="val 618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ru-RU" altLang="ru-RU" sz="2200" b="1" dirty="0">
                <a:latin typeface="Calibri" pitchFamily="34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</a:rPr>
              <a:t>Infrastructure: a</a:t>
            </a:r>
            <a:r>
              <a:rPr lang="en-US" altLang="ru-RU" sz="2200" b="1" dirty="0" smtClean="0">
                <a:solidFill>
                  <a:srgbClr val="0070C0"/>
                </a:solidFill>
              </a:rPr>
              <a:t>n </a:t>
            </a:r>
            <a:r>
              <a:rPr lang="en-US" altLang="ru-RU" sz="2200" b="1" dirty="0">
                <a:solidFill>
                  <a:srgbClr val="0070C0"/>
                </a:solidFill>
              </a:rPr>
              <a:t>ecosystem</a:t>
            </a:r>
            <a:r>
              <a:rPr lang="ru-RU" altLang="ru-RU" sz="2200" b="1" dirty="0">
                <a:solidFill>
                  <a:srgbClr val="0070C0"/>
                </a:solidFill>
              </a:rPr>
              <a:t> </a:t>
            </a:r>
            <a:r>
              <a:rPr lang="en-US" altLang="ru-RU" sz="2200" b="1" dirty="0">
                <a:solidFill>
                  <a:srgbClr val="0070C0"/>
                </a:solidFill>
              </a:rPr>
              <a:t>for innovation</a:t>
            </a:r>
            <a:endParaRPr lang="ru-RU" altLang="ru-RU" sz="22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ая выноска 4"/>
          <p:cNvSpPr>
            <a:spLocks noChangeArrowheads="1"/>
          </p:cNvSpPr>
          <p:nvPr/>
        </p:nvSpPr>
        <p:spPr bwMode="auto">
          <a:xfrm>
            <a:off x="107950" y="1125091"/>
            <a:ext cx="1584325" cy="1584325"/>
          </a:xfrm>
          <a:prstGeom prst="wedgeRectCallout">
            <a:avLst>
              <a:gd name="adj1" fmla="val 94009"/>
              <a:gd name="adj2" fmla="val 17546"/>
            </a:avLst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defRPr/>
            </a:pPr>
            <a:r>
              <a:rPr kumimoji="0" lang="en-US" altLang="ru-RU" sz="1000" b="1" u="sng" dirty="0" smtClean="0">
                <a:latin typeface="Calibri" pitchFamily="34" charset="0"/>
              </a:rPr>
              <a:t>SEZ</a:t>
            </a:r>
            <a:endParaRPr kumimoji="0" lang="ru-RU" altLang="ru-RU" sz="1000" b="1" u="sng" dirty="0">
              <a:latin typeface="Calibri" pitchFamily="34" charset="0"/>
            </a:endParaRPr>
          </a:p>
          <a:p>
            <a:pPr algn="l">
              <a:defRPr/>
            </a:pPr>
            <a:r>
              <a:rPr kumimoji="0" lang="en-US" altLang="ru-RU" sz="1000" dirty="0" smtClean="0">
                <a:solidFill>
                  <a:srgbClr val="000000"/>
                </a:solidFill>
                <a:latin typeface="Calibri" pitchFamily="34" charset="0"/>
              </a:rPr>
              <a:t>Territory</a:t>
            </a:r>
            <a:r>
              <a:rPr kumimoji="0" lang="ru-RU" altLang="ru-RU" sz="1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ru-RU" altLang="ru-RU" sz="1000" b="1" dirty="0">
                <a:latin typeface="Calibri" pitchFamily="34" charset="0"/>
              </a:rPr>
              <a:t>146 </a:t>
            </a:r>
            <a:r>
              <a:rPr kumimoji="0" lang="en-US" altLang="ru-RU" sz="1000" b="1" dirty="0" smtClean="0">
                <a:latin typeface="Calibri" pitchFamily="34" charset="0"/>
              </a:rPr>
              <a:t>he</a:t>
            </a:r>
            <a:endParaRPr kumimoji="0" lang="ru-RU" altLang="ru-RU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kumimoji="0" lang="en-US" altLang="ru-RU" sz="1000" dirty="0" smtClean="0">
                <a:latin typeface="Calibri" pitchFamily="34" charset="0"/>
              </a:rPr>
              <a:t>Income</a:t>
            </a:r>
            <a:r>
              <a:rPr kumimoji="0" lang="ru-RU" altLang="ru-RU" sz="1000" dirty="0" smtClean="0">
                <a:latin typeface="Calibri" pitchFamily="34" charset="0"/>
              </a:rPr>
              <a:t> – </a:t>
            </a:r>
            <a:r>
              <a:rPr lang="en-US" sz="1000" b="1" dirty="0">
                <a:latin typeface="Cambria" pitchFamily="18" charset="0"/>
              </a:rPr>
              <a:t>€</a:t>
            </a:r>
            <a:r>
              <a:rPr kumimoji="0" lang="en-US" altLang="ru-RU" sz="1000" b="1" dirty="0" smtClean="0">
                <a:latin typeface="Calibri" pitchFamily="34" charset="0"/>
              </a:rPr>
              <a:t>128 million</a:t>
            </a:r>
            <a:endParaRPr kumimoji="0" lang="ru-RU" altLang="ru-RU" sz="1000" dirty="0">
              <a:latin typeface="Calibri" pitchFamily="34" charset="0"/>
            </a:endParaRPr>
          </a:p>
          <a:p>
            <a:pPr algn="l">
              <a:defRPr/>
            </a:pPr>
            <a:r>
              <a:rPr kumimoji="0" lang="en-US" altLang="ru-RU" sz="1000" dirty="0" smtClean="0">
                <a:latin typeface="Calibri" pitchFamily="34" charset="0"/>
              </a:rPr>
              <a:t>Jobs </a:t>
            </a:r>
            <a:r>
              <a:rPr kumimoji="0" lang="ru-RU" altLang="ru-RU" sz="1000" dirty="0" smtClean="0">
                <a:latin typeface="Calibri" pitchFamily="34" charset="0"/>
              </a:rPr>
              <a:t>- </a:t>
            </a:r>
            <a:r>
              <a:rPr kumimoji="0" lang="ru-RU" altLang="ru-RU" sz="1000" b="1" dirty="0">
                <a:latin typeface="Calibri" pitchFamily="34" charset="0"/>
              </a:rPr>
              <a:t>827</a:t>
            </a:r>
          </a:p>
          <a:p>
            <a:pPr algn="ctr">
              <a:defRPr/>
            </a:pPr>
            <a:endParaRPr kumimoji="0" lang="ru-RU" altLang="ru-RU" sz="1000" b="1" dirty="0">
              <a:latin typeface="Calibri" pitchFamily="34" charset="0"/>
            </a:endParaRPr>
          </a:p>
          <a:p>
            <a:pPr algn="ctr">
              <a:defRPr/>
            </a:pPr>
            <a:endParaRPr kumimoji="0" lang="ru-RU" altLang="ru-RU" sz="1000" b="1" dirty="0">
              <a:latin typeface="Calibri" pitchFamily="34" charset="0"/>
            </a:endParaRPr>
          </a:p>
          <a:p>
            <a:pPr algn="ctr">
              <a:defRPr/>
            </a:pPr>
            <a:endParaRPr kumimoji="0" lang="ru-RU" altLang="ru-RU" sz="1000" b="1" dirty="0">
              <a:latin typeface="Calibri" pitchFamily="34" charset="0"/>
            </a:endParaRPr>
          </a:p>
        </p:txBody>
      </p:sp>
      <p:sp>
        <p:nvSpPr>
          <p:cNvPr id="7" name="Прямоугольная выноска 6"/>
          <p:cNvSpPr>
            <a:spLocks noChangeArrowheads="1"/>
          </p:cNvSpPr>
          <p:nvPr/>
        </p:nvSpPr>
        <p:spPr bwMode="auto">
          <a:xfrm>
            <a:off x="0" y="4973032"/>
            <a:ext cx="1655763" cy="1873374"/>
          </a:xfrm>
          <a:prstGeom prst="wedgeRectCallout">
            <a:avLst>
              <a:gd name="adj1" fmla="val 144229"/>
              <a:gd name="adj2" fmla="val -27099"/>
            </a:avLst>
          </a:prstGeom>
          <a:solidFill>
            <a:srgbClr val="E6B9B8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defRPr/>
            </a:pPr>
            <a:r>
              <a:rPr kumimoji="0" lang="en-US" altLang="ru-RU" sz="1000" b="1" u="sng" dirty="0" smtClean="0">
                <a:latin typeface="Calibri" pitchFamily="34" charset="0"/>
              </a:rPr>
              <a:t>Industrial park </a:t>
            </a:r>
            <a:r>
              <a:rPr kumimoji="0" lang="ru-RU" altLang="ru-RU" sz="800" b="1" u="sng" dirty="0" smtClean="0">
                <a:latin typeface="Calibri" pitchFamily="34" charset="0"/>
              </a:rPr>
              <a:t>(</a:t>
            </a:r>
            <a:r>
              <a:rPr kumimoji="0" lang="en-US" altLang="ru-RU" sz="800" b="1" u="sng" dirty="0" smtClean="0">
                <a:latin typeface="Calibri" pitchFamily="34" charset="0"/>
              </a:rPr>
              <a:t>plan</a:t>
            </a:r>
            <a:r>
              <a:rPr kumimoji="0" lang="ru-RU" altLang="ru-RU" sz="800" b="1" u="sng" dirty="0" smtClean="0">
                <a:latin typeface="Calibri" pitchFamily="34" charset="0"/>
              </a:rPr>
              <a:t>)</a:t>
            </a:r>
            <a:endParaRPr kumimoji="0" lang="ru-RU" altLang="ru-RU" sz="800" b="1" u="sng" dirty="0">
              <a:latin typeface="Calibri" pitchFamily="34" charset="0"/>
            </a:endParaRPr>
          </a:p>
          <a:p>
            <a:pPr algn="l">
              <a:defRPr/>
            </a:pPr>
            <a:r>
              <a:rPr kumimoji="0" lang="en-US" altLang="ru-RU" sz="1000" dirty="0">
                <a:solidFill>
                  <a:srgbClr val="000000"/>
                </a:solidFill>
                <a:latin typeface="Calibri" pitchFamily="34" charset="0"/>
              </a:rPr>
              <a:t>Territory</a:t>
            </a:r>
            <a:r>
              <a:rPr kumimoji="0" lang="ru-RU" altLang="ru-RU" sz="1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ru-RU" altLang="ru-RU" sz="1000" b="1" dirty="0">
                <a:solidFill>
                  <a:srgbClr val="000000"/>
                </a:solidFill>
                <a:latin typeface="Calibri" pitchFamily="34" charset="0"/>
              </a:rPr>
              <a:t>61,9 </a:t>
            </a:r>
            <a:r>
              <a:rPr kumimoji="0" lang="en-US" altLang="ru-RU" sz="1000" b="1" dirty="0" smtClean="0">
                <a:solidFill>
                  <a:srgbClr val="000000"/>
                </a:solidFill>
                <a:latin typeface="Calibri" pitchFamily="34" charset="0"/>
              </a:rPr>
              <a:t>he</a:t>
            </a:r>
            <a:r>
              <a:rPr kumimoji="0" lang="ru-RU" altLang="ru-RU" sz="1000" b="1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kumimoji="0" lang="ru-RU" altLang="ru-RU" sz="1000" dirty="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endParaRPr kumimoji="0" lang="ru-RU" altLang="ru-RU" sz="100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kumimoji="0" lang="en-US" altLang="ru-RU" sz="1000" dirty="0">
                <a:solidFill>
                  <a:srgbClr val="000000"/>
                </a:solidFill>
                <a:latin typeface="Calibri" pitchFamily="34" charset="0"/>
              </a:rPr>
              <a:t>Building area </a:t>
            </a:r>
            <a:r>
              <a:rPr kumimoji="0" lang="en-US" altLang="ru-RU" sz="1000" b="1" dirty="0" smtClean="0">
                <a:solidFill>
                  <a:srgbClr val="000000"/>
                </a:solidFill>
                <a:latin typeface="Calibri" pitchFamily="34" charset="0"/>
              </a:rPr>
              <a:t>640 </a:t>
            </a:r>
            <a:r>
              <a:rPr kumimoji="0" lang="ru-RU" altLang="ru-RU" sz="1000" b="1" dirty="0" smtClean="0">
                <a:solidFill>
                  <a:srgbClr val="000000"/>
                </a:solidFill>
                <a:latin typeface="Calibri" pitchFamily="34" charset="0"/>
              </a:rPr>
              <a:t>000 </a:t>
            </a:r>
            <a:r>
              <a:rPr kumimoji="0" lang="en-US" altLang="ru-RU" sz="1000" b="1" dirty="0" smtClean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kumimoji="0" lang="ru-RU" altLang="ru-RU" sz="1000" b="1" baseline="30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kumimoji="0" lang="en-US" altLang="ru-RU" sz="1000" b="1" baseline="30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kumimoji="0" lang="en-US" altLang="ru-RU" sz="1000" dirty="0">
                <a:latin typeface="Calibri" pitchFamily="34" charset="0"/>
              </a:rPr>
              <a:t>Jobs</a:t>
            </a:r>
            <a:r>
              <a:rPr kumimoji="0" lang="ru-RU" altLang="ru-RU" sz="1000" dirty="0">
                <a:latin typeface="Calibri" pitchFamily="34" charset="0"/>
              </a:rPr>
              <a:t> - </a:t>
            </a:r>
            <a:r>
              <a:rPr kumimoji="0" lang="en-US" altLang="ru-RU" sz="1000" b="1" dirty="0" smtClean="0">
                <a:latin typeface="Calibri" pitchFamily="34" charset="0"/>
              </a:rPr>
              <a:t>1700</a:t>
            </a:r>
            <a:r>
              <a:rPr kumimoji="0" lang="ru-RU" altLang="ru-RU" sz="1000" b="1" dirty="0" smtClean="0">
                <a:latin typeface="Calibri" pitchFamily="34" charset="0"/>
              </a:rPr>
              <a:t>0</a:t>
            </a:r>
            <a:endParaRPr kumimoji="0" lang="ru-RU" altLang="ru-RU" sz="1000" dirty="0">
              <a:latin typeface="Calibri" pitchFamily="34" charset="0"/>
            </a:endParaRPr>
          </a:p>
          <a:p>
            <a:pPr algn="l">
              <a:defRPr/>
            </a:pPr>
            <a:endParaRPr kumimoji="0" lang="ru-RU" altLang="ru-RU" sz="1000" b="1" dirty="0">
              <a:latin typeface="Calibri" pitchFamily="34" charset="0"/>
            </a:endParaRPr>
          </a:p>
        </p:txBody>
      </p:sp>
      <p:sp>
        <p:nvSpPr>
          <p:cNvPr id="10" name="Прямоугольная выноска 9"/>
          <p:cNvSpPr>
            <a:spLocks noChangeArrowheads="1"/>
          </p:cNvSpPr>
          <p:nvPr/>
        </p:nvSpPr>
        <p:spPr bwMode="auto">
          <a:xfrm>
            <a:off x="7562850" y="1700808"/>
            <a:ext cx="1546225" cy="2087884"/>
          </a:xfrm>
          <a:prstGeom prst="wedgeRectCallout">
            <a:avLst>
              <a:gd name="adj1" fmla="val -170764"/>
              <a:gd name="adj2" fmla="val 30304"/>
            </a:avLst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defRPr/>
            </a:pPr>
            <a:r>
              <a:rPr kumimoji="0" lang="en-US" altLang="ru-RU" sz="1000" b="1" u="sng" dirty="0" smtClean="0">
                <a:latin typeface="Calibri" pitchFamily="34" charset="0"/>
              </a:rPr>
              <a:t>Business Incubator</a:t>
            </a:r>
            <a:endParaRPr lang="ru-RU" altLang="ru-RU" sz="1000" b="1" u="sng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kumimoji="0" lang="en-US" altLang="ru-RU" sz="1000" dirty="0">
                <a:solidFill>
                  <a:srgbClr val="000000"/>
                </a:solidFill>
                <a:latin typeface="Calibri" pitchFamily="34" charset="0"/>
              </a:rPr>
              <a:t>Building area </a:t>
            </a:r>
            <a:r>
              <a:rPr lang="en-US" altLang="ru-RU" sz="1000" dirty="0" smtClean="0">
                <a:solidFill>
                  <a:srgbClr val="000000"/>
                </a:solidFill>
                <a:latin typeface="Calibri" pitchFamily="34" charset="0"/>
              </a:rPr>
              <a:t>- </a:t>
            </a:r>
            <a:r>
              <a:rPr lang="ru-RU" altLang="ru-RU" sz="1000" b="1" dirty="0">
                <a:solidFill>
                  <a:srgbClr val="000000"/>
                </a:solidFill>
                <a:latin typeface="Calibri" pitchFamily="34" charset="0"/>
              </a:rPr>
              <a:t>6670 </a:t>
            </a:r>
            <a:r>
              <a:rPr lang="en-US" altLang="ru-RU" sz="1000" b="1" dirty="0" smtClean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lang="ru-RU" altLang="ru-RU" sz="1000" b="1" baseline="30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ru-RU" altLang="ru-RU" sz="1000" b="1" baseline="30000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kumimoji="0" lang="en-US" altLang="ru-RU" sz="1000" dirty="0">
                <a:latin typeface="Calibri" pitchFamily="34" charset="0"/>
              </a:rPr>
              <a:t>Income</a:t>
            </a:r>
            <a:r>
              <a:rPr kumimoji="0" lang="ru-RU" altLang="ru-RU" sz="1000" dirty="0" smtClean="0">
                <a:latin typeface="Calibri" pitchFamily="34" charset="0"/>
              </a:rPr>
              <a:t> </a:t>
            </a:r>
            <a:r>
              <a:rPr kumimoji="0" lang="ru-RU" altLang="ru-RU" sz="1000" dirty="0">
                <a:latin typeface="Calibri" pitchFamily="34" charset="0"/>
              </a:rPr>
              <a:t>- </a:t>
            </a:r>
            <a:r>
              <a:rPr lang="en-US" sz="1000" b="1" dirty="0" smtClean="0">
                <a:latin typeface="Cambria" pitchFamily="18" charset="0"/>
              </a:rPr>
              <a:t>€</a:t>
            </a:r>
            <a:r>
              <a:rPr kumimoji="0" lang="en-US" sz="1000" b="1" dirty="0" smtClean="0">
                <a:latin typeface="Calibri" pitchFamily="34" charset="0"/>
              </a:rPr>
              <a:t>2,5</a:t>
            </a:r>
            <a:r>
              <a:rPr kumimoji="0" lang="en-US" altLang="ru-RU" sz="1000" b="1" dirty="0" smtClean="0">
                <a:latin typeface="Calibri" pitchFamily="34" charset="0"/>
              </a:rPr>
              <a:t> </a:t>
            </a:r>
            <a:r>
              <a:rPr kumimoji="0" lang="en-US" altLang="ru-RU" sz="1000" b="1" dirty="0">
                <a:latin typeface="Calibri" pitchFamily="34" charset="0"/>
              </a:rPr>
              <a:t>million</a:t>
            </a:r>
            <a:r>
              <a:rPr kumimoji="0" lang="ru-RU" altLang="ru-RU" sz="1000" dirty="0" smtClean="0">
                <a:latin typeface="Calibri" pitchFamily="34" charset="0"/>
              </a:rPr>
              <a:t>.</a:t>
            </a:r>
            <a:endParaRPr kumimoji="0" lang="ru-RU" altLang="ru-RU" sz="1000" dirty="0">
              <a:latin typeface="Calibri" pitchFamily="34" charset="0"/>
            </a:endParaRPr>
          </a:p>
          <a:p>
            <a:pPr algn="l">
              <a:defRPr/>
            </a:pPr>
            <a:r>
              <a:rPr kumimoji="0" lang="en-US" altLang="ru-RU" sz="1000" dirty="0">
                <a:latin typeface="Calibri" pitchFamily="34" charset="0"/>
              </a:rPr>
              <a:t>Jobs </a:t>
            </a:r>
            <a:r>
              <a:rPr kumimoji="0" lang="ru-RU" altLang="ru-RU" sz="1000" dirty="0" smtClean="0">
                <a:latin typeface="Calibri" pitchFamily="34" charset="0"/>
              </a:rPr>
              <a:t>- </a:t>
            </a:r>
            <a:r>
              <a:rPr kumimoji="0" lang="ru-RU" altLang="ru-RU" sz="1000" b="1" dirty="0">
                <a:latin typeface="Calibri" pitchFamily="34" charset="0"/>
              </a:rPr>
              <a:t>200</a:t>
            </a:r>
          </a:p>
        </p:txBody>
      </p:sp>
      <p:sp>
        <p:nvSpPr>
          <p:cNvPr id="11" name="Прямоугольная выноска 10"/>
          <p:cNvSpPr>
            <a:spLocks noChangeArrowheads="1"/>
          </p:cNvSpPr>
          <p:nvPr/>
        </p:nvSpPr>
        <p:spPr bwMode="auto">
          <a:xfrm>
            <a:off x="7559675" y="4703869"/>
            <a:ext cx="1549400" cy="2109507"/>
          </a:xfrm>
          <a:prstGeom prst="wedgeRectCallout">
            <a:avLst>
              <a:gd name="adj1" fmla="val -90351"/>
              <a:gd name="adj2" fmla="val -19943"/>
            </a:avLst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defRPr/>
            </a:pPr>
            <a:r>
              <a:rPr kumimoji="0" lang="en-US" altLang="ru-RU" sz="1000" b="1" u="sng" dirty="0" smtClean="0">
                <a:latin typeface="Calibri" pitchFamily="34" charset="0"/>
              </a:rPr>
              <a:t>Technopark</a:t>
            </a:r>
            <a:endParaRPr kumimoji="0" lang="ru-RU" altLang="ru-RU" sz="1000" b="1" u="sng" dirty="0">
              <a:latin typeface="Calibri" pitchFamily="34" charset="0"/>
            </a:endParaRPr>
          </a:p>
          <a:p>
            <a:pPr algn="l">
              <a:defRPr/>
            </a:pPr>
            <a:r>
              <a:rPr kumimoji="0" lang="en-US" altLang="ru-RU" sz="1000" dirty="0">
                <a:solidFill>
                  <a:srgbClr val="000000"/>
                </a:solidFill>
                <a:latin typeface="Calibri" pitchFamily="34" charset="0"/>
              </a:rPr>
              <a:t>Territory</a:t>
            </a:r>
            <a:r>
              <a:rPr kumimoji="0" lang="ru-RU" altLang="ru-RU" sz="1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ru-RU" altLang="ru-RU" sz="1000" b="1" dirty="0">
                <a:solidFill>
                  <a:srgbClr val="000000"/>
                </a:solidFill>
                <a:latin typeface="Calibri" pitchFamily="34" charset="0"/>
              </a:rPr>
              <a:t>12 </a:t>
            </a:r>
            <a:r>
              <a:rPr kumimoji="0" lang="en-US" altLang="ru-RU" sz="1000" b="1" dirty="0" smtClean="0">
                <a:solidFill>
                  <a:srgbClr val="000000"/>
                </a:solidFill>
                <a:latin typeface="Calibri" pitchFamily="34" charset="0"/>
              </a:rPr>
              <a:t>he</a:t>
            </a:r>
            <a:endParaRPr kumimoji="0" lang="ru-RU" altLang="ru-RU" sz="1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kumimoji="0" lang="en-US" altLang="ru-RU" sz="1000" dirty="0" smtClean="0">
                <a:solidFill>
                  <a:srgbClr val="000000"/>
                </a:solidFill>
                <a:latin typeface="Calibri" pitchFamily="34" charset="0"/>
              </a:rPr>
              <a:t>Area</a:t>
            </a:r>
            <a:r>
              <a:rPr kumimoji="0" lang="ru-RU" altLang="ru-RU" sz="1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ru-RU" altLang="ru-RU" sz="1000" b="1" dirty="0" smtClean="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kumimoji="0" lang="en-US" altLang="ru-RU" sz="1000" b="1" dirty="0" smtClean="0">
                <a:solidFill>
                  <a:srgbClr val="000000"/>
                </a:solidFill>
                <a:latin typeface="Calibri" pitchFamily="34" charset="0"/>
              </a:rPr>
              <a:t>08</a:t>
            </a:r>
            <a:r>
              <a:rPr kumimoji="0" lang="ru-RU" altLang="ru-RU" sz="1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ru-RU" altLang="ru-RU" sz="1000" b="1" dirty="0">
                <a:solidFill>
                  <a:srgbClr val="000000"/>
                </a:solidFill>
                <a:latin typeface="Calibri" pitchFamily="34" charset="0"/>
              </a:rPr>
              <a:t>000 </a:t>
            </a:r>
            <a:r>
              <a:rPr kumimoji="0" lang="en-US" altLang="ru-RU" sz="1000" b="1" dirty="0" smtClean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kumimoji="0" lang="ru-RU" altLang="ru-RU" sz="1000" b="1" baseline="30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kumimoji="0" lang="ru-RU" altLang="ru-RU" sz="1000" b="1" dirty="0" smtClean="0">
                <a:latin typeface="Calibri" pitchFamily="34" charset="0"/>
              </a:rPr>
              <a:t>(</a:t>
            </a:r>
            <a:r>
              <a:rPr kumimoji="0" lang="en-US" altLang="ru-RU" sz="1000" b="1" dirty="0" smtClean="0">
                <a:latin typeface="Calibri" pitchFamily="34" charset="0"/>
              </a:rPr>
              <a:t>plan</a:t>
            </a:r>
            <a:r>
              <a:rPr kumimoji="0" lang="ru-RU" altLang="ru-RU" sz="1000" b="1" dirty="0" smtClean="0">
                <a:latin typeface="Calibri" pitchFamily="34" charset="0"/>
              </a:rPr>
              <a:t>)</a:t>
            </a:r>
            <a:endParaRPr kumimoji="0" lang="ru-RU" altLang="ru-RU" sz="1000" dirty="0">
              <a:latin typeface="Calibri" pitchFamily="34" charset="0"/>
            </a:endParaRPr>
          </a:p>
          <a:p>
            <a:pPr algn="l">
              <a:defRPr/>
            </a:pPr>
            <a:r>
              <a:rPr kumimoji="0" lang="en-US" altLang="ru-RU" sz="1000" dirty="0">
                <a:solidFill>
                  <a:srgbClr val="000000"/>
                </a:solidFill>
                <a:latin typeface="Calibri" pitchFamily="34" charset="0"/>
              </a:rPr>
              <a:t>Area</a:t>
            </a:r>
            <a:r>
              <a:rPr kumimoji="0" lang="ru-RU" altLang="ru-RU" sz="1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0" lang="ru-RU" altLang="ru-RU" sz="1000" b="1" dirty="0">
                <a:solidFill>
                  <a:srgbClr val="000000"/>
                </a:solidFill>
                <a:latin typeface="Calibri" pitchFamily="34" charset="0"/>
              </a:rPr>
              <a:t>25 112 </a:t>
            </a:r>
            <a:r>
              <a:rPr kumimoji="0" lang="en-US" altLang="ru-RU" sz="1000" b="1" dirty="0" smtClean="0">
                <a:solidFill>
                  <a:srgbClr val="000000"/>
                </a:solidFill>
                <a:latin typeface="Calibri" pitchFamily="34" charset="0"/>
              </a:rPr>
              <a:t>m</a:t>
            </a:r>
            <a:r>
              <a:rPr kumimoji="0" lang="ru-RU" altLang="ru-RU" sz="1000" b="1" baseline="30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kumimoji="0" lang="ru-RU" altLang="ru-RU" sz="1000" b="1" dirty="0" smtClean="0">
                <a:latin typeface="Calibri" pitchFamily="34" charset="0"/>
              </a:rPr>
              <a:t>(</a:t>
            </a:r>
            <a:r>
              <a:rPr kumimoji="0" lang="en-US" altLang="ru-RU" sz="1000" b="1" dirty="0" smtClean="0">
                <a:latin typeface="Calibri" pitchFamily="34" charset="0"/>
              </a:rPr>
              <a:t>fact</a:t>
            </a:r>
            <a:r>
              <a:rPr kumimoji="0" lang="ru-RU" altLang="ru-RU" sz="1000" b="1" dirty="0" smtClean="0">
                <a:latin typeface="Calibri" pitchFamily="34" charset="0"/>
              </a:rPr>
              <a:t>)</a:t>
            </a:r>
            <a:endParaRPr kumimoji="0" lang="ru-RU" altLang="ru-RU" sz="1000" dirty="0">
              <a:latin typeface="Calibri" pitchFamily="34" charset="0"/>
            </a:endParaRPr>
          </a:p>
          <a:p>
            <a:pPr algn="l">
              <a:defRPr/>
            </a:pPr>
            <a:r>
              <a:rPr kumimoji="0" lang="en-US" altLang="ru-RU" sz="1000" dirty="0" smtClean="0">
                <a:latin typeface="Calibri" pitchFamily="34" charset="0"/>
              </a:rPr>
              <a:t>Income</a:t>
            </a:r>
            <a:r>
              <a:rPr kumimoji="0" lang="ru-RU" altLang="ru-RU" sz="1000" dirty="0" smtClean="0">
                <a:latin typeface="Calibri" pitchFamily="34" charset="0"/>
              </a:rPr>
              <a:t> </a:t>
            </a:r>
            <a:r>
              <a:rPr kumimoji="0" lang="ru-RU" altLang="ru-RU" sz="1000" dirty="0">
                <a:latin typeface="Calibri" pitchFamily="34" charset="0"/>
              </a:rPr>
              <a:t>- </a:t>
            </a:r>
            <a:r>
              <a:rPr lang="en-US" sz="1000" b="1" dirty="0" smtClean="0">
                <a:latin typeface="Cambria" pitchFamily="18" charset="0"/>
              </a:rPr>
              <a:t>€</a:t>
            </a:r>
            <a:r>
              <a:rPr kumimoji="0" lang="en-US" sz="1000" b="1" dirty="0" smtClean="0">
                <a:latin typeface="Calibri" pitchFamily="34" charset="0"/>
              </a:rPr>
              <a:t>40</a:t>
            </a:r>
            <a:r>
              <a:rPr kumimoji="0" lang="en-US" altLang="ru-RU" sz="1000" b="1" dirty="0" smtClean="0">
                <a:latin typeface="Calibri" pitchFamily="34" charset="0"/>
              </a:rPr>
              <a:t> </a:t>
            </a:r>
            <a:r>
              <a:rPr kumimoji="0" lang="en-US" altLang="ru-RU" sz="1000" b="1" dirty="0">
                <a:latin typeface="Calibri" pitchFamily="34" charset="0"/>
              </a:rPr>
              <a:t>million</a:t>
            </a:r>
            <a:r>
              <a:rPr kumimoji="0" lang="ru-RU" altLang="ru-RU" sz="1000" dirty="0" smtClean="0">
                <a:latin typeface="Calibri" pitchFamily="34" charset="0"/>
              </a:rPr>
              <a:t>.</a:t>
            </a:r>
            <a:endParaRPr kumimoji="0" lang="ru-RU" altLang="ru-RU" sz="1000" dirty="0">
              <a:latin typeface="Calibri" pitchFamily="34" charset="0"/>
            </a:endParaRPr>
          </a:p>
          <a:p>
            <a:pPr algn="l">
              <a:defRPr/>
            </a:pPr>
            <a:r>
              <a:rPr kumimoji="0" lang="en-US" altLang="ru-RU" sz="1000" dirty="0" smtClean="0">
                <a:latin typeface="Calibri" pitchFamily="34" charset="0"/>
              </a:rPr>
              <a:t>Jobs</a:t>
            </a:r>
            <a:r>
              <a:rPr kumimoji="0" lang="ru-RU" altLang="ru-RU" sz="1000" dirty="0" smtClean="0">
                <a:latin typeface="Calibri" pitchFamily="34" charset="0"/>
              </a:rPr>
              <a:t> </a:t>
            </a:r>
            <a:r>
              <a:rPr kumimoji="0" lang="ru-RU" altLang="ru-RU" sz="1000" dirty="0">
                <a:latin typeface="Calibri" pitchFamily="34" charset="0"/>
              </a:rPr>
              <a:t>- </a:t>
            </a:r>
            <a:r>
              <a:rPr kumimoji="0" lang="en-US" altLang="ru-RU" sz="1000" b="1" dirty="0" smtClean="0">
                <a:latin typeface="Calibri" pitchFamily="34" charset="0"/>
              </a:rPr>
              <a:t>300</a:t>
            </a:r>
            <a:r>
              <a:rPr kumimoji="0" lang="ru-RU" altLang="ru-RU" sz="1000" b="1" dirty="0" smtClean="0">
                <a:latin typeface="Calibri" pitchFamily="34" charset="0"/>
              </a:rPr>
              <a:t>0</a:t>
            </a:r>
            <a:endParaRPr kumimoji="0" lang="ru-RU" altLang="ru-RU" sz="1000" dirty="0">
              <a:latin typeface="Calibri" pitchFamily="34" charset="0"/>
            </a:endParaRPr>
          </a:p>
        </p:txBody>
      </p:sp>
      <p:sp>
        <p:nvSpPr>
          <p:cNvPr id="12" name="Прямоугольная выноска 11"/>
          <p:cNvSpPr>
            <a:spLocks noChangeArrowheads="1"/>
          </p:cNvSpPr>
          <p:nvPr/>
        </p:nvSpPr>
        <p:spPr bwMode="auto">
          <a:xfrm>
            <a:off x="107950" y="2852290"/>
            <a:ext cx="1584325" cy="1944862"/>
          </a:xfrm>
          <a:prstGeom prst="wedgeRectCallout">
            <a:avLst>
              <a:gd name="adj1" fmla="val 210653"/>
              <a:gd name="adj2" fmla="val 9014"/>
            </a:avLst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en-US" altLang="ru-RU" sz="1000" dirty="0">
                <a:latin typeface="Calibri" pitchFamily="34" charset="0"/>
              </a:rPr>
              <a:t>Educational </a:t>
            </a:r>
            <a:r>
              <a:rPr kumimoji="0" lang="en-US" altLang="ru-RU" sz="1000" dirty="0" smtClean="0">
                <a:latin typeface="Calibri" pitchFamily="34" charset="0"/>
              </a:rPr>
              <a:t> and </a:t>
            </a:r>
            <a:r>
              <a:rPr kumimoji="0" lang="en-US" altLang="ru-RU" sz="1000" dirty="0">
                <a:latin typeface="Calibri" pitchFamily="34" charset="0"/>
              </a:rPr>
              <a:t>innovative infrastructure</a:t>
            </a:r>
            <a:r>
              <a:rPr kumimoji="0" lang="ru-RU" altLang="ru-RU" sz="1000" dirty="0" smtClean="0">
                <a:latin typeface="Calibri" pitchFamily="34" charset="0"/>
              </a:rPr>
              <a:t> </a:t>
            </a:r>
            <a:r>
              <a:rPr kumimoji="0" lang="en-US" altLang="ru-RU" sz="1000" u="sng" dirty="0" smtClean="0">
                <a:latin typeface="Calibri" pitchFamily="34" charset="0"/>
              </a:rPr>
              <a:t>NR UET</a:t>
            </a:r>
            <a:endParaRPr kumimoji="0" lang="ru-RU" altLang="ru-RU" sz="1000" u="sng" dirty="0">
              <a:latin typeface="Calibri" pitchFamily="34" charset="0"/>
            </a:endParaRPr>
          </a:p>
          <a:p>
            <a:pPr algn="ctr">
              <a:defRPr/>
            </a:pPr>
            <a:r>
              <a:rPr kumimoji="0" lang="en-US" altLang="ru-RU" sz="1000" b="1" dirty="0" smtClean="0">
                <a:latin typeface="Calibri" pitchFamily="34" charset="0"/>
              </a:rPr>
              <a:t>Manpower</a:t>
            </a:r>
            <a:r>
              <a:rPr kumimoji="0" lang="ru-RU" altLang="ru-RU" sz="1000" b="1" dirty="0" smtClean="0">
                <a:latin typeface="Calibri" pitchFamily="34" charset="0"/>
              </a:rPr>
              <a:t>,</a:t>
            </a:r>
            <a:r>
              <a:rPr kumimoji="0" lang="en-US" altLang="ru-RU" sz="1000" b="1" dirty="0" smtClean="0">
                <a:latin typeface="Calibri" pitchFamily="34" charset="0"/>
              </a:rPr>
              <a:t> R&amp;D</a:t>
            </a:r>
            <a:endParaRPr kumimoji="0" lang="ru-RU" altLang="ru-RU" sz="1000" b="1" dirty="0">
              <a:latin typeface="Calibri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1439485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mosbuilds.com/uploads/posts/2011-04-06/moskovskii_institut_elektronnoi_tehniki_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1474973" cy="11062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Picture 2" descr="http://swalker.org/uploads/posts/2012-03/thumbs/1330673800_swalker.ru__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728369"/>
            <a:ext cx="1391526" cy="113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://stroi.mos.ru/uploads/user_files/images/konkursy/2012/3b.jpg"/>
          <p:cNvPicPr>
            <a:picLocks noChangeAspect="1" noChangeArrowheads="1"/>
          </p:cNvPicPr>
          <p:nvPr/>
        </p:nvPicPr>
        <p:blipFill>
          <a:blip r:embed="rId6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378" y="5639526"/>
            <a:ext cx="1362118" cy="110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6533_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2420540"/>
            <a:ext cx="1296144" cy="129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816099" y="1124744"/>
            <a:ext cx="5708649" cy="553998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buSzPct val="100000"/>
              <a:defRPr/>
            </a:pPr>
            <a:r>
              <a:rPr kumimoji="0" lang="en-US" altLang="ru-RU" sz="1000" b="1" u="sng" dirty="0" err="1" smtClean="0">
                <a:solidFill>
                  <a:schemeClr val="bg1"/>
                </a:solidFill>
                <a:latin typeface="Calibri" pitchFamily="34" charset="0"/>
              </a:rPr>
              <a:t>Zelenograd</a:t>
            </a:r>
            <a:r>
              <a:rPr kumimoji="0" lang="en-US" altLang="ru-RU" sz="1000" b="1" u="sng" dirty="0" smtClean="0">
                <a:solidFill>
                  <a:schemeClr val="bg1"/>
                </a:solidFill>
                <a:latin typeface="Calibri" pitchFamily="34" charset="0"/>
              </a:rPr>
              <a:t> district</a:t>
            </a:r>
            <a:r>
              <a:rPr kumimoji="0" lang="ru-RU" altLang="ru-RU" sz="1000" b="1" u="sng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endParaRPr kumimoji="0" lang="fr-FR" altLang="ru-RU" sz="1000" b="1" u="sng" dirty="0">
              <a:solidFill>
                <a:schemeClr val="bg1"/>
              </a:solidFill>
              <a:latin typeface="Calibri" pitchFamily="34" charset="0"/>
            </a:endParaRPr>
          </a:p>
          <a:p>
            <a:pPr algn="l">
              <a:buSzPct val="100000"/>
              <a:defRPr/>
            </a:pPr>
            <a:r>
              <a:rPr kumimoji="0" lang="en-US" altLang="ru-RU" sz="1000" dirty="0" smtClean="0">
                <a:solidFill>
                  <a:schemeClr val="bg1"/>
                </a:solidFill>
                <a:latin typeface="Calibri" pitchFamily="34" charset="0"/>
              </a:rPr>
              <a:t>Total area</a:t>
            </a:r>
            <a:r>
              <a:rPr kumimoji="0" lang="fr-FR" altLang="ru-RU" sz="1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kumimoji="0" lang="fr-FR" altLang="ru-RU" sz="1000" dirty="0">
                <a:solidFill>
                  <a:schemeClr val="bg1"/>
                </a:solidFill>
                <a:latin typeface="Calibri" pitchFamily="34" charset="0"/>
              </a:rPr>
              <a:t>– 3720</a:t>
            </a:r>
            <a:r>
              <a:rPr kumimoji="0" lang="ru-RU" altLang="ru-RU" sz="1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kumimoji="0" lang="en-US" altLang="ru-RU" sz="1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kumimoji="0" lang="en-US" altLang="ru-RU" sz="1000" dirty="0" smtClean="0">
                <a:solidFill>
                  <a:schemeClr val="bg1"/>
                </a:solidFill>
                <a:latin typeface="Calibri" pitchFamily="34" charset="0"/>
              </a:rPr>
              <a:t>ha, Population</a:t>
            </a:r>
            <a:r>
              <a:rPr kumimoji="0" lang="ru-RU" altLang="ru-RU" sz="1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kumimoji="0" lang="en-US" altLang="ru-RU" sz="1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kumimoji="0" lang="en-US" altLang="ru-RU" sz="1000" dirty="0">
                <a:solidFill>
                  <a:schemeClr val="bg1"/>
                </a:solidFill>
                <a:latin typeface="Calibri" pitchFamily="34" charset="0"/>
              </a:rPr>
              <a:t>– 2</a:t>
            </a:r>
            <a:r>
              <a:rPr kumimoji="0" lang="ru-RU" altLang="ru-RU" sz="1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kumimoji="0" lang="en-US" altLang="ru-RU" sz="1000" dirty="0" smtClean="0">
                <a:solidFill>
                  <a:schemeClr val="bg1"/>
                </a:solidFill>
                <a:latin typeface="Calibri" pitchFamily="34" charset="0"/>
              </a:rPr>
              <a:t>9 600, industrial personnel</a:t>
            </a:r>
            <a:r>
              <a:rPr kumimoji="0" lang="ru-RU" altLang="ru-RU" sz="1000" dirty="0" smtClean="0">
                <a:solidFill>
                  <a:schemeClr val="bg1"/>
                </a:solidFill>
                <a:latin typeface="Calibri" pitchFamily="34" charset="0"/>
              </a:rPr>
              <a:t> – </a:t>
            </a:r>
            <a:r>
              <a:rPr kumimoji="0" lang="ru-RU" altLang="ru-RU" sz="1000" b="1" dirty="0">
                <a:solidFill>
                  <a:schemeClr val="bg1"/>
                </a:solidFill>
                <a:latin typeface="Calibri" pitchFamily="34" charset="0"/>
              </a:rPr>
              <a:t>23 </a:t>
            </a:r>
            <a:r>
              <a:rPr kumimoji="0" lang="en-US" altLang="ru-RU" sz="1000" b="1" dirty="0" smtClean="0">
                <a:solidFill>
                  <a:schemeClr val="bg1"/>
                </a:solidFill>
                <a:latin typeface="Calibri" pitchFamily="34" charset="0"/>
              </a:rPr>
              <a:t>000</a:t>
            </a:r>
            <a:endParaRPr kumimoji="0" lang="ru-RU" altLang="ru-RU" sz="1000" b="1" dirty="0">
              <a:solidFill>
                <a:schemeClr val="bg1"/>
              </a:solidFill>
              <a:latin typeface="Calibri" pitchFamily="34" charset="0"/>
            </a:endParaRPr>
          </a:p>
          <a:p>
            <a:pPr algn="l">
              <a:buSzPct val="100000"/>
              <a:defRPr/>
            </a:pPr>
            <a:r>
              <a:rPr kumimoji="0" lang="en-US" altLang="ru-RU" sz="1000" dirty="0">
                <a:solidFill>
                  <a:schemeClr val="bg1"/>
                </a:solidFill>
                <a:latin typeface="Calibri" pitchFamily="34" charset="0"/>
              </a:rPr>
              <a:t>60% of the population have higher education </a:t>
            </a:r>
            <a:r>
              <a:rPr kumimoji="0" lang="en-US" altLang="ru-RU" sz="1000" dirty="0" smtClean="0">
                <a:solidFill>
                  <a:schemeClr val="bg1"/>
                </a:solidFill>
                <a:latin typeface="Calibri" pitchFamily="34" charset="0"/>
              </a:rPr>
              <a:t>, More </a:t>
            </a:r>
            <a:r>
              <a:rPr kumimoji="0" lang="en-US" altLang="ru-RU" sz="1000" dirty="0">
                <a:solidFill>
                  <a:schemeClr val="bg1"/>
                </a:solidFill>
                <a:latin typeface="Calibri" pitchFamily="34" charset="0"/>
              </a:rPr>
              <a:t>than </a:t>
            </a:r>
            <a:r>
              <a:rPr kumimoji="0" lang="en-US" altLang="ru-RU" sz="1000" dirty="0" smtClean="0">
                <a:solidFill>
                  <a:schemeClr val="bg1"/>
                </a:solidFill>
                <a:latin typeface="Calibri" pitchFamily="34" charset="0"/>
              </a:rPr>
              <a:t>1 000 </a:t>
            </a:r>
            <a:r>
              <a:rPr kumimoji="0" lang="en-US" altLang="ru-RU" sz="1000" dirty="0">
                <a:solidFill>
                  <a:schemeClr val="bg1"/>
                </a:solidFill>
                <a:latin typeface="Calibri" pitchFamily="34" charset="0"/>
              </a:rPr>
              <a:t>graduates </a:t>
            </a:r>
            <a:r>
              <a:rPr kumimoji="0" lang="en-US" altLang="ru-RU" sz="1000" dirty="0" smtClean="0">
                <a:solidFill>
                  <a:schemeClr val="bg1"/>
                </a:solidFill>
                <a:latin typeface="Calibri" pitchFamily="34" charset="0"/>
              </a:rPr>
              <a:t>annually</a:t>
            </a:r>
            <a:endParaRPr kumimoji="0" lang="ru-RU" altLang="ru-RU" sz="1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1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35497" y="46167"/>
            <a:ext cx="6192688" cy="864096"/>
          </a:xfrm>
          <a:prstGeom prst="roundRect">
            <a:avLst>
              <a:gd name="adj" fmla="val 6185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anchor="ctr" anchorCtr="1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defRPr/>
            </a:pPr>
            <a:r>
              <a:rPr kumimoji="0" lang="en-US" altLang="ru-RU" b="1" dirty="0" smtClean="0">
                <a:solidFill>
                  <a:srgbClr val="0070C0"/>
                </a:solidFill>
                <a:latin typeface="Calibri" pitchFamily="34" charset="0"/>
              </a:rPr>
              <a:t>Business Incubator</a:t>
            </a:r>
            <a:endParaRPr kumimoji="0" lang="ru-RU" altLang="ru-RU" b="1" dirty="0">
              <a:solidFill>
                <a:srgbClr val="0070C0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lang="en-US" altLang="ru-RU" sz="1600" dirty="0">
                <a:solidFill>
                  <a:srgbClr val="0070C0"/>
                </a:solidFill>
                <a:latin typeface="Calibri" pitchFamily="34" charset="0"/>
              </a:rPr>
              <a:t>The idea - </a:t>
            </a:r>
            <a:r>
              <a:rPr lang="en-US" altLang="ru-RU" sz="1600" dirty="0" smtClean="0">
                <a:solidFill>
                  <a:srgbClr val="0070C0"/>
                </a:solidFill>
                <a:latin typeface="Calibri" pitchFamily="34" charset="0"/>
              </a:rPr>
              <a:t>a </a:t>
            </a:r>
            <a:r>
              <a:rPr lang="en-US" altLang="ru-RU" sz="1600" dirty="0">
                <a:solidFill>
                  <a:srgbClr val="0070C0"/>
                </a:solidFill>
                <a:latin typeface="Calibri" pitchFamily="34" charset="0"/>
              </a:rPr>
              <a:t>platform </a:t>
            </a:r>
            <a:r>
              <a:rPr lang="en-US" altLang="ru-RU" sz="1600" dirty="0" smtClean="0">
                <a:solidFill>
                  <a:srgbClr val="0070C0"/>
                </a:solidFill>
                <a:latin typeface="Calibri" pitchFamily="34" charset="0"/>
              </a:rPr>
              <a:t>for </a:t>
            </a:r>
            <a:r>
              <a:rPr lang="en-US" altLang="ru-RU" sz="1600" dirty="0">
                <a:solidFill>
                  <a:srgbClr val="0070C0"/>
                </a:solidFill>
                <a:latin typeface="Calibri" pitchFamily="34" charset="0"/>
              </a:rPr>
              <a:t>young companies </a:t>
            </a:r>
            <a:r>
              <a:rPr lang="en-US" altLang="ru-RU" sz="1600" dirty="0" smtClean="0">
                <a:solidFill>
                  <a:srgbClr val="0070C0"/>
                </a:solidFill>
                <a:latin typeface="Calibri" pitchFamily="34" charset="0"/>
              </a:rPr>
              <a:t>rapid development</a:t>
            </a:r>
            <a:endParaRPr lang="ru-RU" altLang="ru-RU" sz="16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4428282" y="1196752"/>
            <a:ext cx="2015926" cy="709307"/>
          </a:xfrm>
          <a:prstGeom prst="roundRect">
            <a:avLst>
              <a:gd name="adj" fmla="val 7144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en-US" altLang="ru-RU" sz="1200" b="1" dirty="0">
                <a:solidFill>
                  <a:schemeClr val="bg1"/>
                </a:solidFill>
                <a:latin typeface="Calibri" pitchFamily="34" charset="0"/>
              </a:rPr>
              <a:t>The annual rental rate,</a:t>
            </a:r>
          </a:p>
          <a:p>
            <a:pPr algn="ctr">
              <a:defRPr/>
            </a:pPr>
            <a:r>
              <a:rPr kumimoji="0" lang="en-US" altLang="ru-RU" sz="1000" b="1" dirty="0">
                <a:solidFill>
                  <a:schemeClr val="bg1"/>
                </a:solidFill>
                <a:latin typeface="Calibri" pitchFamily="34" charset="0"/>
              </a:rPr>
              <a:t>all inclusive</a:t>
            </a:r>
          </a:p>
          <a:p>
            <a:pPr algn="ctr">
              <a:defRPr/>
            </a:pPr>
            <a:r>
              <a:rPr kumimoji="0" lang="en-US" altLang="ru-RU" sz="1000" b="1" dirty="0">
                <a:solidFill>
                  <a:schemeClr val="bg1"/>
                </a:solidFill>
                <a:latin typeface="Calibri" pitchFamily="34" charset="0"/>
              </a:rPr>
              <a:t>(depending on the </a:t>
            </a:r>
            <a:r>
              <a:rPr kumimoji="0" lang="en-US" altLang="ru-RU" sz="1000" b="1" dirty="0" smtClean="0">
                <a:solidFill>
                  <a:schemeClr val="bg1"/>
                </a:solidFill>
                <a:latin typeface="Calibri" pitchFamily="34" charset="0"/>
              </a:rPr>
              <a:t>stay length)</a:t>
            </a:r>
            <a:endParaRPr kumimoji="0" lang="ru-RU" altLang="ru-RU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589216" y="1196752"/>
            <a:ext cx="1727200" cy="709307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en-US" altLang="ru-RU" sz="1100" dirty="0">
                <a:latin typeface="Calibri" pitchFamily="34" charset="0"/>
              </a:rPr>
              <a:t>Volume Lease incentives for 2009 - 2014 г.</a:t>
            </a:r>
            <a:endParaRPr kumimoji="0" lang="ru-RU" altLang="ru-RU" sz="1100" dirty="0">
              <a:latin typeface="Calibri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8316416" y="1196751"/>
            <a:ext cx="720725" cy="70930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Cambria" pitchFamily="18" charset="0"/>
              </a:rPr>
              <a:t>€ </a:t>
            </a:r>
            <a:r>
              <a:rPr kumimoji="0" lang="ru-RU" altLang="ru-RU" sz="1200" b="1" dirty="0" smtClean="0">
                <a:solidFill>
                  <a:schemeClr val="bg1"/>
                </a:solidFill>
                <a:latin typeface="Calibri" pitchFamily="34" charset="0"/>
              </a:rPr>
              <a:t>0,</a:t>
            </a:r>
            <a:r>
              <a:rPr kumimoji="0" lang="en-US" altLang="ru-RU" sz="1200" b="1" dirty="0" smtClean="0">
                <a:solidFill>
                  <a:schemeClr val="bg1"/>
                </a:solidFill>
                <a:latin typeface="Calibri" pitchFamily="34" charset="0"/>
              </a:rPr>
              <a:t>7</a:t>
            </a:r>
            <a:r>
              <a:rPr kumimoji="0" lang="ru-RU" altLang="ru-RU" sz="12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kumimoji="0" lang="ru-RU" altLang="ru-RU" sz="12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kumimoji="0" lang="en-US" altLang="ru-RU" sz="1000" dirty="0" smtClean="0">
                <a:solidFill>
                  <a:schemeClr val="bg1"/>
                </a:solidFill>
                <a:latin typeface="Calibri" pitchFamily="34" charset="0"/>
              </a:rPr>
              <a:t>million</a:t>
            </a:r>
            <a:endParaRPr kumimoji="0" lang="ru-RU" altLang="ru-RU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589216" y="2108756"/>
            <a:ext cx="2447925" cy="600164"/>
          </a:xfrm>
          <a:prstGeom prst="rect">
            <a:avLst/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defRPr/>
            </a:pPr>
            <a:r>
              <a:rPr lang="en-US" altLang="ru-RU" sz="1100" dirty="0">
                <a:latin typeface="Calibri" pitchFamily="34" charset="0"/>
              </a:rPr>
              <a:t>In total for 2009 - 2014 years employed 636 highly qualified staff (developers, design engineers</a:t>
            </a:r>
            <a:r>
              <a:rPr lang="ru-RU" altLang="ru-RU" sz="1100" dirty="0" smtClean="0">
                <a:latin typeface="Calibri" pitchFamily="34" charset="0"/>
              </a:rPr>
              <a:t>)</a:t>
            </a:r>
            <a:endParaRPr lang="ru-RU" altLang="ru-RU" sz="1100" dirty="0">
              <a:latin typeface="Calibri" pitchFamily="34" charset="0"/>
            </a:endParaRPr>
          </a:p>
        </p:txBody>
      </p:sp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2152853628"/>
              </p:ext>
            </p:extLst>
          </p:nvPr>
        </p:nvGraphicFramePr>
        <p:xfrm>
          <a:off x="4427984" y="1995982"/>
          <a:ext cx="2016224" cy="172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" name="Рисунок 42" descr="IMG_6533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1142985"/>
            <a:ext cx="2539408" cy="2358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Прямоугольник 44"/>
          <p:cNvSpPr/>
          <p:nvPr/>
        </p:nvSpPr>
        <p:spPr bwMode="auto">
          <a:xfrm>
            <a:off x="2771800" y="4005064"/>
            <a:ext cx="3214710" cy="5772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b="1" dirty="0">
                <a:solidFill>
                  <a:schemeClr val="tx1"/>
                </a:solidFill>
              </a:rPr>
              <a:t>Equipped office space </a:t>
            </a:r>
            <a:r>
              <a:rPr lang="en-US" sz="1400" dirty="0">
                <a:solidFill>
                  <a:schemeClr val="tx1"/>
                </a:solidFill>
              </a:rPr>
              <a:t>from 11 to 150 m</a:t>
            </a:r>
            <a:r>
              <a:rPr lang="en-US" sz="1400" baseline="30000" dirty="0">
                <a:solidFill>
                  <a:schemeClr val="tx1"/>
                </a:solidFill>
              </a:rPr>
              <a:t>2</a:t>
            </a:r>
            <a:endParaRPr kumimoji="0" lang="ru-RU" sz="14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2758975" y="5805264"/>
            <a:ext cx="3240360" cy="7560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b="1" dirty="0" smtClean="0"/>
              <a:t>Co-working</a:t>
            </a:r>
            <a:r>
              <a:rPr lang="en-US" sz="1400" dirty="0" smtClean="0"/>
              <a:t> for 20 </a:t>
            </a:r>
            <a:r>
              <a:rPr lang="en-US" sz="1400" dirty="0"/>
              <a:t>jobs and public events </a:t>
            </a:r>
            <a:r>
              <a:rPr lang="en-US" sz="1400" dirty="0" smtClean="0"/>
              <a:t>hall (</a:t>
            </a:r>
            <a:r>
              <a:rPr lang="en-US" sz="1400" dirty="0"/>
              <a:t>300 m</a:t>
            </a:r>
            <a:r>
              <a:rPr lang="en-US" sz="1400" baseline="30000" dirty="0"/>
              <a:t>2</a:t>
            </a:r>
            <a:r>
              <a:rPr lang="en-US" sz="1400" dirty="0"/>
              <a:t>)</a:t>
            </a:r>
          </a:p>
          <a:p>
            <a:pPr algn="just"/>
            <a:r>
              <a:rPr lang="en-US" sz="1400" dirty="0"/>
              <a:t>Conference hall (160 seats)</a:t>
            </a:r>
            <a:endParaRPr lang="ru-RU" sz="1400" dirty="0" smtClean="0"/>
          </a:p>
        </p:txBody>
      </p:sp>
      <p:pic>
        <p:nvPicPr>
          <p:cNvPr id="48" name="Picture 4" descr="http://zelbi.ru/LoadFile.aspx?file_id=3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9079" y="4163187"/>
            <a:ext cx="2898060" cy="193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6" descr="http://zelbi.ru/LoadFile.aspx?file_id=3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5075317"/>
            <a:ext cx="2393456" cy="1594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Рисунок 51" descr="Актовый_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7504" y="3501008"/>
            <a:ext cx="2393456" cy="1596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Скругленный прямоугольник 24"/>
          <p:cNvSpPr>
            <a:spLocks noChangeArrowheads="1"/>
          </p:cNvSpPr>
          <p:nvPr/>
        </p:nvSpPr>
        <p:spPr bwMode="auto">
          <a:xfrm>
            <a:off x="2646912" y="1196753"/>
            <a:ext cx="1673060" cy="709306"/>
          </a:xfrm>
          <a:prstGeom prst="roundRect">
            <a:avLst>
              <a:gd name="adj" fmla="val 7144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en-US" altLang="ru-RU" sz="1200" b="1" dirty="0" smtClean="0">
                <a:solidFill>
                  <a:schemeClr val="bg1"/>
                </a:solidFill>
                <a:latin typeface="Calibri" pitchFamily="34" charset="0"/>
              </a:rPr>
              <a:t>Total area</a:t>
            </a:r>
            <a:r>
              <a:rPr kumimoji="0" lang="ru-RU" altLang="ru-RU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kumimoji="0" lang="ru-RU" altLang="ru-RU" sz="1200" b="1" dirty="0" smtClean="0">
                <a:solidFill>
                  <a:schemeClr val="bg1"/>
                </a:solidFill>
                <a:latin typeface="Calibri" pitchFamily="34" charset="0"/>
              </a:rPr>
              <a:t>– 0,2 </a:t>
            </a:r>
            <a:r>
              <a:rPr kumimoji="0" lang="en-US" altLang="ru-RU" sz="1200" b="1" dirty="0" smtClean="0">
                <a:solidFill>
                  <a:schemeClr val="bg1"/>
                </a:solidFill>
                <a:latin typeface="Calibri" pitchFamily="34" charset="0"/>
              </a:rPr>
              <a:t>He</a:t>
            </a:r>
            <a:endParaRPr kumimoji="0" lang="ru-RU" altLang="ru-RU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Скругленный прямоугольник 25"/>
          <p:cNvSpPr>
            <a:spLocks noChangeArrowheads="1"/>
          </p:cNvSpPr>
          <p:nvPr/>
        </p:nvSpPr>
        <p:spPr bwMode="auto">
          <a:xfrm>
            <a:off x="2646912" y="2060848"/>
            <a:ext cx="1673060" cy="741577"/>
          </a:xfrm>
          <a:prstGeom prst="roundRect">
            <a:avLst>
              <a:gd name="adj" fmla="val 7144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en-US" altLang="ru-RU" sz="1200" b="1" dirty="0" smtClean="0">
                <a:solidFill>
                  <a:schemeClr val="bg1"/>
                </a:solidFill>
                <a:latin typeface="Calibri" pitchFamily="34" charset="0"/>
              </a:rPr>
              <a:t>Entire building</a:t>
            </a:r>
            <a:r>
              <a:rPr kumimoji="0" lang="ru-RU" altLang="ru-RU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kumimoji="0" lang="ru-RU" altLang="ru-RU" sz="1200" b="1" dirty="0" smtClean="0">
                <a:solidFill>
                  <a:schemeClr val="bg1"/>
                </a:solidFill>
                <a:latin typeface="Calibri" pitchFamily="34" charset="0"/>
              </a:rPr>
              <a:t>– 67</a:t>
            </a:r>
            <a:r>
              <a:rPr kumimoji="0" lang="en-US" altLang="ru-RU" sz="1200" b="1" dirty="0" smtClean="0">
                <a:solidFill>
                  <a:schemeClr val="bg1"/>
                </a:solidFill>
                <a:latin typeface="Calibri" pitchFamily="34" charset="0"/>
              </a:rPr>
              <a:t>00</a:t>
            </a:r>
            <a:r>
              <a:rPr kumimoji="0" lang="ru-RU" altLang="ru-RU" sz="1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kumimoji="0" lang="en-US" altLang="ru-RU" sz="1200" b="1" dirty="0" smtClean="0">
                <a:solidFill>
                  <a:schemeClr val="bg1"/>
                </a:solidFill>
                <a:latin typeface="Calibri" pitchFamily="34" charset="0"/>
              </a:rPr>
              <a:t>sq. m.</a:t>
            </a:r>
            <a:endParaRPr kumimoji="0" lang="ru-RU" altLang="ru-RU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Скругленный прямоугольник 28"/>
          <p:cNvSpPr>
            <a:spLocks noChangeArrowheads="1"/>
          </p:cNvSpPr>
          <p:nvPr/>
        </p:nvSpPr>
        <p:spPr bwMode="auto">
          <a:xfrm>
            <a:off x="2646912" y="2943878"/>
            <a:ext cx="1673060" cy="773154"/>
          </a:xfrm>
          <a:prstGeom prst="roundRect">
            <a:avLst>
              <a:gd name="adj" fmla="val 7144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kumimoji="0" lang="en-US" altLang="ru-RU" sz="1200" b="1" dirty="0" smtClean="0">
                <a:solidFill>
                  <a:schemeClr val="bg1"/>
                </a:solidFill>
                <a:latin typeface="Calibri" pitchFamily="34" charset="0"/>
              </a:rPr>
              <a:t>Business incubator</a:t>
            </a:r>
            <a:endParaRPr kumimoji="0" lang="ru-RU" altLang="ru-RU" sz="12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kumimoji="0" lang="ru-RU" altLang="ru-RU" sz="1200" b="1" dirty="0" smtClean="0">
                <a:solidFill>
                  <a:schemeClr val="bg1"/>
                </a:solidFill>
                <a:latin typeface="Calibri" pitchFamily="34" charset="0"/>
              </a:rPr>
              <a:t>– 31</a:t>
            </a:r>
            <a:r>
              <a:rPr kumimoji="0" lang="en-US" altLang="ru-RU" sz="1200" b="1" dirty="0" smtClean="0">
                <a:solidFill>
                  <a:schemeClr val="bg1"/>
                </a:solidFill>
                <a:latin typeface="Calibri" pitchFamily="34" charset="0"/>
              </a:rPr>
              <a:t>00 </a:t>
            </a:r>
            <a:r>
              <a:rPr kumimoji="0" lang="en-US" altLang="ru-RU" sz="1200" b="1" dirty="0">
                <a:solidFill>
                  <a:schemeClr val="bg1"/>
                </a:solidFill>
                <a:latin typeface="Calibri" pitchFamily="34" charset="0"/>
              </a:rPr>
              <a:t>sq. m.</a:t>
            </a:r>
            <a:r>
              <a:rPr kumimoji="0" lang="ru-RU" altLang="ru-RU" sz="12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kumimoji="0" lang="ru-RU" altLang="ru-RU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780049" y="4941168"/>
            <a:ext cx="3240360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400" b="1" dirty="0" smtClean="0"/>
              <a:t>Pre-Incubator</a:t>
            </a:r>
            <a:r>
              <a:rPr lang="en-US" sz="1400" dirty="0" smtClean="0"/>
              <a:t> for 20 workplaces (</a:t>
            </a:r>
            <a:r>
              <a:rPr lang="en-US" sz="1400" dirty="0"/>
              <a:t>150 m</a:t>
            </a:r>
            <a:r>
              <a:rPr lang="en-US" sz="1400" baseline="30000" dirty="0"/>
              <a:t>2</a:t>
            </a:r>
            <a:r>
              <a:rPr lang="en-US" sz="1400" dirty="0"/>
              <a:t>)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689008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534" y="1052736"/>
            <a:ext cx="8661946" cy="359246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en-US" sz="1600" dirty="0" smtClean="0"/>
              <a:t>The main purpose is to create the environment for development of  innovative entrepreneurship</a:t>
            </a:r>
            <a:endParaRPr lang="en-US" sz="1600" i="1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16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16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ru-RU" sz="1600" dirty="0" smtClean="0"/>
          </a:p>
        </p:txBody>
      </p:sp>
      <p:graphicFrame>
        <p:nvGraphicFramePr>
          <p:cNvPr id="7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9479"/>
              </p:ext>
            </p:extLst>
          </p:nvPr>
        </p:nvGraphicFramePr>
        <p:xfrm>
          <a:off x="3563888" y="3933056"/>
          <a:ext cx="554461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47662507"/>
              </p:ext>
            </p:extLst>
          </p:nvPr>
        </p:nvGraphicFramePr>
        <p:xfrm>
          <a:off x="267543" y="3861511"/>
          <a:ext cx="3368353" cy="287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260648"/>
            <a:ext cx="34563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+mn-lt"/>
                <a:cs typeface="+mn-cs"/>
              </a:rPr>
              <a:t>Technopark Zelenograd</a:t>
            </a:r>
            <a:endParaRPr lang="ru-RU" sz="24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427984" y="1268760"/>
            <a:ext cx="3739216" cy="2592288"/>
            <a:chOff x="2796669" y="1102814"/>
            <a:chExt cx="5640457" cy="3910362"/>
          </a:xfrm>
        </p:grpSpPr>
        <p:pic>
          <p:nvPicPr>
            <p:cNvPr id="9" name="Picture 2" descr="\\rbsstore\ТехнополисЗеленоград\Отчетные материалы\Этап 2\Зеленоград_Трехмерный архитектурный макет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96669" y="1102814"/>
              <a:ext cx="5640457" cy="39103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Овал 9"/>
            <p:cNvSpPr/>
            <p:nvPr/>
          </p:nvSpPr>
          <p:spPr bwMode="auto">
            <a:xfrm>
              <a:off x="6300192" y="4293096"/>
              <a:ext cx="368300" cy="369888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 bwMode="auto">
            <a:xfrm>
              <a:off x="5292080" y="3501008"/>
              <a:ext cx="368300" cy="369888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r>
                <a:rPr lang="ru-RU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4" name="Овал 13"/>
            <p:cNvSpPr/>
            <p:nvPr/>
          </p:nvSpPr>
          <p:spPr bwMode="auto">
            <a:xfrm>
              <a:off x="6228184" y="2852936"/>
              <a:ext cx="369888" cy="369887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r>
                <a:rPr lang="ru-RU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5" name="Овал 14"/>
            <p:cNvSpPr/>
            <p:nvPr/>
          </p:nvSpPr>
          <p:spPr bwMode="auto">
            <a:xfrm>
              <a:off x="7236296" y="3563168"/>
              <a:ext cx="369887" cy="369888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80147" tIns="40074" rIns="80147" bIns="40074" anchor="ctr"/>
            <a:lstStyle/>
            <a:p>
              <a:pPr algn="ctr">
                <a:defRPr/>
              </a:pPr>
              <a:r>
                <a: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4585539" y="4344764"/>
              <a:ext cx="839695" cy="26655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Ready</a:t>
              </a:r>
              <a:endParaRPr lang="ru-RU" sz="10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805806" y="3555505"/>
              <a:ext cx="1140056" cy="26089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Proceeding</a:t>
              </a:r>
              <a:endParaRPr lang="ru-RU" sz="800" dirty="0"/>
            </a:p>
          </p:txBody>
        </p:sp>
        <p:cxnSp>
          <p:nvCxnSpPr>
            <p:cNvPr id="18" name="Прямая соединительная линия 17"/>
            <p:cNvCxnSpPr>
              <a:stCxn id="16" idx="3"/>
              <a:endCxn id="10" idx="2"/>
            </p:cNvCxnSpPr>
            <p:nvPr/>
          </p:nvCxnSpPr>
          <p:spPr>
            <a:xfrm>
              <a:off x="5425234" y="4478040"/>
              <a:ext cx="874958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17" idx="3"/>
              <a:endCxn id="11" idx="2"/>
            </p:cNvCxnSpPr>
            <p:nvPr/>
          </p:nvCxnSpPr>
          <p:spPr>
            <a:xfrm>
              <a:off x="4945862" y="3685953"/>
              <a:ext cx="346217" cy="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1" y="1390596"/>
            <a:ext cx="2552965" cy="146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9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35696" y="2418418"/>
            <a:ext cx="2209010" cy="1298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89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4513</TotalTime>
  <Words>2038</Words>
  <Application>Microsoft Office PowerPoint</Application>
  <PresentationFormat>Экран (4:3)</PresentationFormat>
  <Paragraphs>482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Женя</dc:creator>
  <cp:lastModifiedBy>man</cp:lastModifiedBy>
  <cp:revision>350</cp:revision>
  <cp:lastPrinted>2015-04-10T13:00:44Z</cp:lastPrinted>
  <dcterms:created xsi:type="dcterms:W3CDTF">2013-07-21T10:13:50Z</dcterms:created>
  <dcterms:modified xsi:type="dcterms:W3CDTF">2015-09-18T12:38:38Z</dcterms:modified>
</cp:coreProperties>
</file>